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theme/theme1.xml" ContentType="application/vnd.openxmlformats-officedocument.theme+xml"/>
  <Override PartName="/word/settings.xml" ContentType="application/vnd.openxmlformats-officedocument.wordprocessingml.settings+xml"/>
  <Override PartName="/word/styles.xml" ContentType="application/vnd.openxmlformats-officedocument.wordprocessingml.styles+xml"/>
  <Override PartName="/word/numbering.xml" ContentType="application/vnd.openxmlformats-officedocument.wordprocessingml.numbering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word/fontTable.xml" ContentType="application/vnd.openxmlformats-officedocument.wordprocessingml.fontTable+xml"/>
  <Override PartName="/word/webSettings.xml" ContentType="application/vnd.openxmlformats-officedocument.wordprocessingml.webSettings+xml"/>
  <Override PartName="/word/stylesWithEffects.xml" ContentType="application/vnd.ms-word.stylesWithEffects+xml"/>
  <Override PartName="/docProps/core.xml" ContentType="application/vnd.openxmlformats-package.core-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body>
    <w:sdt>
      <w:sdtPr>
        <w:id w:val="-246576158"/>
        <w:docPartObj>
          <w:docPartGallery w:val="Cover Pages"/>
          <w:docPartUnique/>
        </w:docPartObj>
      </w:sdtPr>
      <w:sdtEndPr/>
      <w:sdtContent>
        <w:p w:rsidR="00752479" w:rsidRDefault="00752479">
          <w:r>
            <w:rPr>
              <w:noProof/>
              <w:lang w:eastAsia="fr-FR"/>
            </w:rPr>
            <w:drawing>
              <wp:anchor distT="0" distB="0" distL="114300" distR="114300" simplePos="0" relativeHeight="251661312" behindDoc="1" locked="1" layoutInCell="1" allowOverlap="1" wp14:anchorId="17D206D4" wp14:editId="6F5C9E66">
                <wp:simplePos x="0" y="0"/>
                <wp:positionH relativeFrom="column">
                  <wp:posOffset>-467995</wp:posOffset>
                </wp:positionH>
                <wp:positionV relativeFrom="paragraph">
                  <wp:posOffset>-113665</wp:posOffset>
                </wp:positionV>
                <wp:extent cx="7560310" cy="10351135"/>
                <wp:effectExtent l="0" t="0" r="2540" b="0"/>
                <wp:wrapNone/>
                <wp:docPr id="2" name="Image 2"/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0" name="Image 2"/>
                        <pic:cNvPicPr>
                          <a:picLocks noChangeAspect="1" noChangeArrowheads="1"/>
                        </pic:cNvPicPr>
                      </pic:nvPicPr>
                      <pic:blipFill>
                        <a:blip r:embed="rId9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ic:blipFill>
                      <pic:spPr bwMode="auto">
                        <a:xfrm>
                          <a:off x="0" y="0"/>
                          <a:ext cx="7560310" cy="10351135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</pic:spPr>
                    </pic:pic>
                  </a:graphicData>
                </a:graphic>
                <wp14:sizeRelH relativeFrom="page">
                  <wp14:pctWidth>0</wp14:pctWidth>
                </wp14:sizeRelH>
                <wp14:sizeRelV relativeFrom="page">
                  <wp14:pctHeight>0</wp14:pctHeight>
                </wp14:sizeRelV>
              </wp:anchor>
            </w:drawing>
          </w:r>
        </w:p>
        <w:p w:rsidR="00752479" w:rsidRDefault="00441B6D" w:rsidP="0058277F">
          <w:r>
            <w:rPr>
              <w:noProof/>
              <w:lang w:eastAsia="fr-FR"/>
            </w:rPr>
            <w:drawing>
              <wp:anchor distT="0" distB="0" distL="114300" distR="114300" simplePos="0" relativeHeight="251659263" behindDoc="0" locked="1" layoutInCell="1" allowOverlap="1" wp14:anchorId="03B16103" wp14:editId="46E3709A">
                <wp:simplePos x="0" y="0"/>
                <wp:positionH relativeFrom="column">
                  <wp:posOffset>1133475</wp:posOffset>
                </wp:positionH>
                <wp:positionV relativeFrom="paragraph">
                  <wp:posOffset>2342515</wp:posOffset>
                </wp:positionV>
                <wp:extent cx="5170170" cy="3886200"/>
                <wp:effectExtent l="19050" t="19050" r="11430" b="19050"/>
                <wp:wrapNone/>
                <wp:docPr id="369" name="Image 1"/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369" name="Image 1"/>
                        <pic:cNvPicPr>
                          <a:picLocks noChangeAspect="1"/>
                        </pic:cNvPicPr>
                      </pic:nvPicPr>
                      <pic:blipFill rotWithShape="1">
                        <a:blip r:embed="rId10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 l="11278"/>
                        <a:stretch/>
                      </pic:blipFill>
                      <pic:spPr bwMode="auto">
                        <a:xfrm>
                          <a:off x="0" y="0"/>
                          <a:ext cx="5170170" cy="3886200"/>
                        </a:xfrm>
                        <a:prstGeom prst="rect">
                          <a:avLst/>
                        </a:prstGeom>
                        <a:ln w="12700" cap="flat" cmpd="sng" algn="ctr">
                          <a:solidFill>
                            <a:sysClr val="window" lastClr="FFFFF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>
                        <a:extLst>
                          <a:ext uri="{53640926-AAD7-44D8-BBD7-CCE9431645EC}">
                            <a14:shadowObscured xmlns:a14="http://schemas.microsoft.com/office/drawing/2010/main"/>
                          </a:ext>
                        </a:extLst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  <w:r w:rsidR="004A25A8">
            <w:rPr>
              <w:noProof/>
              <w:lang w:eastAsia="fr-FR"/>
            </w:rPr>
            <mc:AlternateContent>
              <mc:Choice Requires="wps">
                <w:drawing>
                  <wp:anchor distT="0" distB="0" distL="114300" distR="114300" simplePos="0" relativeHeight="251692032" behindDoc="0" locked="1" layoutInCell="0" allowOverlap="1" wp14:anchorId="7E414624" wp14:editId="292CCDD0">
                    <wp:simplePos x="0" y="0"/>
                    <wp:positionH relativeFrom="page">
                      <wp:posOffset>-9525</wp:posOffset>
                    </wp:positionH>
                    <wp:positionV relativeFrom="page">
                      <wp:posOffset>6991350</wp:posOffset>
                    </wp:positionV>
                    <wp:extent cx="6995160" cy="1752600"/>
                    <wp:effectExtent l="0" t="0" r="19050" b="19050"/>
                    <wp:wrapNone/>
                    <wp:docPr id="23" name="Rectangle 16"/>
                    <wp:cNvGraphicFramePr>
                      <a:graphicFrameLocks xmlns:a="http://schemas.openxmlformats.org/drawingml/2006/main"/>
                    </wp:cNvGraphicFramePr>
                    <a:graphic xmlns:a="http://schemas.openxmlformats.org/drawingml/2006/main">
                      <a:graphicData uri="http://schemas.microsoft.com/office/word/2010/wordprocessingShape">
                        <wps:wsp>
                          <wps:cNvSpPr>
                            <a:spLocks noChangeArrowheads="1"/>
                          </wps:cNvSpPr>
                          <wps:spPr bwMode="auto">
                            <a:xfrm>
                              <a:off x="0" y="0"/>
                              <a:ext cx="6995160" cy="1752600"/>
                            </a:xfrm>
                            <a:prstGeom prst="rect">
                              <a:avLst/>
                            </a:prstGeom>
                            <a:solidFill>
                              <a:srgbClr val="407DC4"/>
                            </a:solidFill>
                            <a:ln w="12700">
                              <a:solidFill>
                                <a:schemeClr val="bg1"/>
                              </a:solidFill>
                              <a:miter lim="800000"/>
                              <a:headEnd/>
                              <a:tailEnd/>
                            </a:ln>
                            <a:extLst/>
                          </wps:spPr>
                          <wps:txbx>
                            <w:txbxContent>
                              <w:p w:rsidR="0058277F" w:rsidRPr="004A25A8" w:rsidRDefault="0058277F" w:rsidP="006B0E42">
                                <w:pPr>
                                  <w:pStyle w:val="Sansinterligne"/>
                                  <w:spacing w:line="360" w:lineRule="auto"/>
                                  <w:jc w:val="both"/>
                                  <w:rPr>
                                    <w:rFonts w:ascii="Arial Narrow" w:eastAsia="Microsoft YaHei" w:hAnsi="Arial Narrow" w:cs="Calibri"/>
                                    <w:b/>
                                    <w:bCs/>
                                    <w:color w:val="FFFFFF" w:themeColor="background1"/>
                                    <w:sz w:val="24"/>
                                    <w:szCs w:val="24"/>
                                  </w:rPr>
                                </w:pPr>
                                <w:r w:rsidRPr="004A25A8">
                                  <w:rPr>
                                    <w:rFonts w:ascii="Arial Narrow" w:eastAsia="Microsoft YaHei" w:hAnsi="Arial Narrow" w:cs="Calibri"/>
                                    <w:b/>
                                    <w:bCs/>
                                    <w:color w:val="FFFFFF" w:themeColor="background1"/>
                                    <w:sz w:val="24"/>
                                    <w:szCs w:val="24"/>
                                  </w:rPr>
                                  <w:t xml:space="preserve">Vous venez de télécharger le descriptif type </w:t>
                                </w:r>
                                <w:r w:rsidR="00D41FC3">
                                  <w:rPr>
                                    <w:rFonts w:ascii="Arial Narrow" w:eastAsia="Microsoft YaHei" w:hAnsi="Arial Narrow" w:cs="Calibri"/>
                                    <w:b/>
                                    <w:bCs/>
                                    <w:color w:val="FFFFFF" w:themeColor="background1"/>
                                    <w:sz w:val="24"/>
                                    <w:szCs w:val="24"/>
                                  </w:rPr>
                                  <w:t xml:space="preserve">CERTILAM F ouverture / fermeture </w:t>
                                </w:r>
                                <w:r w:rsidR="006B0E42">
                                  <w:rPr>
                                    <w:rFonts w:ascii="Arial Narrow" w:eastAsia="Microsoft YaHei" w:hAnsi="Arial Narrow" w:cs="Calibri"/>
                                    <w:b/>
                                    <w:bCs/>
                                    <w:color w:val="FFFFFF" w:themeColor="background1"/>
                                    <w:sz w:val="24"/>
                                    <w:szCs w:val="24"/>
                                  </w:rPr>
                                  <w:t>pneumat</w:t>
                                </w:r>
                                <w:r w:rsidR="00D41FC3">
                                  <w:rPr>
                                    <w:rFonts w:ascii="Arial Narrow" w:eastAsia="Microsoft YaHei" w:hAnsi="Arial Narrow" w:cs="Calibri"/>
                                    <w:b/>
                                    <w:bCs/>
                                    <w:color w:val="FFFFFF" w:themeColor="background1"/>
                                    <w:sz w:val="24"/>
                                    <w:szCs w:val="24"/>
                                  </w:rPr>
                                  <w:t>ique</w:t>
                                </w:r>
                                <w:r w:rsidRPr="004A25A8">
                                  <w:rPr>
                                    <w:rFonts w:ascii="Arial Narrow" w:eastAsia="Microsoft YaHei" w:hAnsi="Arial Narrow" w:cs="Calibri"/>
                                    <w:b/>
                                    <w:bCs/>
                                    <w:color w:val="FFFFFF" w:themeColor="background1"/>
                                    <w:sz w:val="24"/>
                                    <w:szCs w:val="24"/>
                                  </w:rPr>
                                  <w:t>.</w:t>
                                </w:r>
                              </w:p>
                              <w:p w:rsidR="0058277F" w:rsidRPr="004A25A8" w:rsidRDefault="00842923" w:rsidP="0058277F">
                                <w:pPr>
                                  <w:pStyle w:val="Sansinterligne"/>
                                  <w:jc w:val="both"/>
                                  <w:rPr>
                                    <w:rFonts w:ascii="Arial Narrow" w:eastAsia="Microsoft YaHei" w:hAnsi="Arial Narrow" w:cs="Calibri"/>
                                    <w:b/>
                                    <w:bCs/>
                                    <w:color w:val="FFFFFF" w:themeColor="background1"/>
                                    <w:sz w:val="24"/>
                                    <w:szCs w:val="24"/>
                                  </w:rPr>
                                </w:pPr>
                                <w:r w:rsidRPr="004A25A8">
                                  <w:rPr>
                                    <w:rFonts w:ascii="Arial Narrow" w:eastAsia="Microsoft YaHei" w:hAnsi="Arial Narrow" w:cs="Calibri"/>
                                    <w:b/>
                                    <w:bCs/>
                                    <w:color w:val="FFFFFF" w:themeColor="background1"/>
                                    <w:sz w:val="24"/>
                                    <w:szCs w:val="24"/>
                                  </w:rPr>
                                  <w:t>Afin de vous aider dans la rédaction des articles descriptifs de votre CCTP, nous vous proposons</w:t>
                                </w:r>
                                <w:r w:rsidR="0058277F" w:rsidRPr="004A25A8">
                                  <w:rPr>
                                    <w:rFonts w:ascii="Arial Narrow" w:eastAsia="Microsoft YaHei" w:hAnsi="Arial Narrow" w:cs="Calibri"/>
                                    <w:b/>
                                    <w:bCs/>
                                    <w:color w:val="FFFFFF" w:themeColor="background1"/>
                                    <w:sz w:val="24"/>
                                    <w:szCs w:val="24"/>
                                  </w:rPr>
                                  <w:t xml:space="preserve"> ici une trame et des conseils.</w:t>
                                </w:r>
                              </w:p>
                              <w:p w:rsidR="0058277F" w:rsidRPr="004A25A8" w:rsidRDefault="00842923" w:rsidP="0058277F">
                                <w:pPr>
                                  <w:pStyle w:val="Sansinterligne"/>
                                  <w:jc w:val="both"/>
                                  <w:rPr>
                                    <w:rFonts w:ascii="Arial Narrow" w:eastAsia="Microsoft YaHei" w:hAnsi="Arial Narrow" w:cs="Calibri"/>
                                    <w:b/>
                                    <w:bCs/>
                                    <w:i/>
                                    <w:iCs/>
                                    <w:color w:val="FFFFFF" w:themeColor="background1"/>
                                    <w:sz w:val="24"/>
                                    <w:szCs w:val="24"/>
                                  </w:rPr>
                                </w:pPr>
                                <w:r w:rsidRPr="004A25A8">
                                  <w:rPr>
                                    <w:rFonts w:ascii="Arial Narrow" w:eastAsia="Microsoft YaHei" w:hAnsi="Arial Narrow" w:cs="Calibri"/>
                                    <w:b/>
                                    <w:bCs/>
                                    <w:i/>
                                    <w:iCs/>
                                    <w:color w:val="FFFFFF" w:themeColor="background1"/>
                                    <w:sz w:val="24"/>
                                    <w:szCs w:val="24"/>
                                  </w:rPr>
                                  <w:t>Les parties de texte de couleur ROUGE impliquent un choix de votre part</w:t>
                                </w:r>
                                <w:r w:rsidR="0058277F" w:rsidRPr="004A25A8">
                                  <w:rPr>
                                    <w:rFonts w:ascii="Arial Narrow" w:eastAsia="Microsoft YaHei" w:hAnsi="Arial Narrow" w:cs="Calibri"/>
                                    <w:b/>
                                    <w:bCs/>
                                    <w:i/>
                                    <w:iCs/>
                                    <w:color w:val="FFFFFF" w:themeColor="background1"/>
                                    <w:sz w:val="24"/>
                                    <w:szCs w:val="24"/>
                                  </w:rPr>
                                  <w:t>.</w:t>
                                </w:r>
                              </w:p>
                              <w:p w:rsidR="0058277F" w:rsidRPr="004A25A8" w:rsidRDefault="0058277F" w:rsidP="0058277F">
                                <w:pPr>
                                  <w:pStyle w:val="Sansinterligne"/>
                                  <w:spacing w:line="360" w:lineRule="auto"/>
                                  <w:jc w:val="both"/>
                                  <w:rPr>
                                    <w:rFonts w:ascii="Arial Narrow" w:eastAsia="Microsoft YaHei" w:hAnsi="Arial Narrow" w:cs="Calibri"/>
                                    <w:b/>
                                    <w:bCs/>
                                    <w:i/>
                                    <w:iCs/>
                                    <w:color w:val="FFFFFF" w:themeColor="background1"/>
                                    <w:sz w:val="24"/>
                                    <w:szCs w:val="24"/>
                                  </w:rPr>
                                </w:pPr>
                                <w:r w:rsidRPr="004A25A8">
                                  <w:rPr>
                                    <w:rFonts w:ascii="Arial Narrow" w:eastAsia="Microsoft YaHei" w:hAnsi="Arial Narrow" w:cs="Calibri"/>
                                    <w:b/>
                                    <w:bCs/>
                                    <w:i/>
                                    <w:iCs/>
                                    <w:color w:val="FFFFFF" w:themeColor="background1"/>
                                    <w:sz w:val="24"/>
                                    <w:szCs w:val="24"/>
                                  </w:rPr>
                                  <w:t>L</w:t>
                                </w:r>
                                <w:r w:rsidR="00842923" w:rsidRPr="004A25A8">
                                  <w:rPr>
                                    <w:rFonts w:ascii="Arial Narrow" w:eastAsia="Microsoft YaHei" w:hAnsi="Arial Narrow" w:cs="Calibri"/>
                                    <w:b/>
                                    <w:bCs/>
                                    <w:i/>
                                    <w:iCs/>
                                    <w:color w:val="FFFFFF" w:themeColor="background1"/>
                                    <w:sz w:val="24"/>
                                    <w:szCs w:val="24"/>
                                  </w:rPr>
                                  <w:t>es parties</w:t>
                                </w:r>
                                <w:r w:rsidRPr="004A25A8">
                                  <w:rPr>
                                    <w:rFonts w:ascii="Arial Narrow" w:eastAsia="Microsoft YaHei" w:hAnsi="Arial Narrow" w:cs="Calibri"/>
                                    <w:b/>
                                    <w:bCs/>
                                    <w:i/>
                                    <w:iCs/>
                                    <w:color w:val="FFFFFF" w:themeColor="background1"/>
                                    <w:sz w:val="24"/>
                                    <w:szCs w:val="24"/>
                                  </w:rPr>
                                  <w:t xml:space="preserve"> de texte de couleur </w:t>
                                </w:r>
                                <w:r w:rsidR="00842923" w:rsidRPr="004A25A8">
                                  <w:rPr>
                                    <w:rFonts w:ascii="Arial Narrow" w:eastAsia="Microsoft YaHei" w:hAnsi="Arial Narrow" w:cs="Calibri"/>
                                    <w:b/>
                                    <w:bCs/>
                                    <w:i/>
                                    <w:iCs/>
                                    <w:color w:val="FFFFFF" w:themeColor="background1"/>
                                    <w:sz w:val="24"/>
                                    <w:szCs w:val="24"/>
                                  </w:rPr>
                                  <w:t xml:space="preserve"> MAUVE sont des conseils.</w:t>
                                </w:r>
                              </w:p>
                              <w:p w:rsidR="0058277F" w:rsidRPr="004A25A8" w:rsidRDefault="0058277F" w:rsidP="004A25A8">
                                <w:pPr>
                                  <w:pStyle w:val="Sansinterligne"/>
                                  <w:jc w:val="both"/>
                                  <w:rPr>
                                    <w:rFonts w:ascii="Arial Narrow" w:eastAsia="Microsoft YaHei" w:hAnsi="Arial Narrow" w:cs="Calibri"/>
                                    <w:b/>
                                    <w:bCs/>
                                    <w:color w:val="FFFFFF" w:themeColor="background1"/>
                                    <w:sz w:val="24"/>
                                    <w:szCs w:val="24"/>
                                  </w:rPr>
                                </w:pPr>
                                <w:r w:rsidRPr="004A25A8">
                                  <w:rPr>
                                    <w:rFonts w:ascii="Arial Narrow" w:eastAsia="Microsoft YaHei" w:hAnsi="Arial Narrow" w:cs="Calibri"/>
                                    <w:b/>
                                    <w:bCs/>
                                    <w:color w:val="FFFFFF" w:themeColor="background1"/>
                                    <w:sz w:val="24"/>
                                    <w:szCs w:val="24"/>
                                  </w:rPr>
                                  <w:t>Merci de bien vouloir vous rapprocher de nos services techniques afin de vous assurer de la faisabilité technique de la solution définie</w:t>
                                </w:r>
                                <w:r w:rsidR="004A25A8" w:rsidRPr="004A25A8">
                                  <w:rPr>
                                    <w:rFonts w:ascii="Arial Narrow" w:eastAsia="Microsoft YaHei" w:hAnsi="Arial Narrow" w:cs="Calibri"/>
                                    <w:b/>
                                    <w:bCs/>
                                    <w:color w:val="FFFFFF" w:themeColor="background1"/>
                                    <w:sz w:val="24"/>
                                    <w:szCs w:val="24"/>
                                  </w:rPr>
                                  <w:t>; d</w:t>
                                </w:r>
                                <w:r w:rsidRPr="004A25A8">
                                  <w:rPr>
                                    <w:rFonts w:ascii="Arial Narrow" w:eastAsia="Microsoft YaHei" w:hAnsi="Arial Narrow" w:cs="Calibri"/>
                                    <w:b/>
                                    <w:bCs/>
                                    <w:color w:val="FFFFFF" w:themeColor="background1"/>
                                    <w:sz w:val="24"/>
                                    <w:szCs w:val="24"/>
                                  </w:rPr>
                                  <w:t xml:space="preserve">ans le cas contraire, Souchier ne pourra être tenu pour responsable </w:t>
                                </w:r>
                                <w:r w:rsidR="004A25A8" w:rsidRPr="004A25A8">
                                  <w:rPr>
                                    <w:rFonts w:ascii="Arial Narrow" w:eastAsia="Microsoft YaHei" w:hAnsi="Arial Narrow" w:cs="Calibri"/>
                                    <w:b/>
                                    <w:bCs/>
                                    <w:color w:val="FFFFFF" w:themeColor="background1"/>
                                    <w:sz w:val="24"/>
                                    <w:szCs w:val="24"/>
                                  </w:rPr>
                                  <w:t>dans le</w:t>
                                </w:r>
                                <w:r w:rsidRPr="004A25A8">
                                  <w:rPr>
                                    <w:rFonts w:ascii="Arial Narrow" w:eastAsia="Microsoft YaHei" w:hAnsi="Arial Narrow" w:cs="Calibri"/>
                                    <w:b/>
                                    <w:bCs/>
                                    <w:color w:val="FFFFFF" w:themeColor="background1"/>
                                    <w:sz w:val="24"/>
                                    <w:szCs w:val="24"/>
                                  </w:rPr>
                                  <w:t xml:space="preserve"> cas </w:t>
                                </w:r>
                                <w:r w:rsidR="004A25A8" w:rsidRPr="004A25A8">
                                  <w:rPr>
                                    <w:rFonts w:ascii="Arial Narrow" w:eastAsia="Microsoft YaHei" w:hAnsi="Arial Narrow" w:cs="Calibri"/>
                                    <w:b/>
                                    <w:bCs/>
                                    <w:color w:val="FFFFFF" w:themeColor="background1"/>
                                    <w:sz w:val="24"/>
                                    <w:szCs w:val="24"/>
                                  </w:rPr>
                                  <w:t>où la solution serait techniquement irréalisable.</w:t>
                                </w:r>
                              </w:p>
                            </w:txbxContent>
                          </wps:txbx>
                          <wps:bodyPr rot="0" vert="horz" wrap="square" lIns="182880" tIns="45720" rIns="182880" bIns="45720" anchor="t" anchorCtr="0" upright="1">
                            <a:noAutofit/>
                          </wps:bodyPr>
                        </wps:wsp>
                      </a:graphicData>
                    </a:graphic>
                    <wp14:sizeRelH relativeFrom="page">
                      <wp14:pctWidth>90000</wp14:pctWidth>
                    </wp14:sizeRelH>
                    <wp14:sizeRelV relativeFrom="page">
                      <wp14:pctHeight>0</wp14:pctHeight>
                    </wp14:sizeRelV>
                  </wp:anchor>
                </w:drawing>
              </mc:Choice>
              <mc:Fallback>
                <w:pict>
                  <v:rect id="Rectangle 16" o:spid="_x0000_s1026" style="position:absolute;margin-left:-.75pt;margin-top:550.5pt;width:550.8pt;height:138pt;z-index:251692032;visibility:visible;mso-wrap-style:square;mso-width-percent:900;mso-height-percent:0;mso-wrap-distance-left:9pt;mso-wrap-distance-top:0;mso-wrap-distance-right:9pt;mso-wrap-distance-bottom:0;mso-position-horizontal:absolute;mso-position-horizontal-relative:page;mso-position-vertical:absolute;mso-position-vertical-relative:page;mso-width-percent:900;mso-height-percent:0;mso-width-relative:page;mso-height-relative:page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qWipbNQIAAFcEAAAOAAAAZHJzL2Uyb0RvYy54bWysVNtu2zAMfR+wfxD0vviy3GrEKYpkHQZ0&#10;W7FuHyDLsi1MljRKiZN9/Sg5ydL2bVgeBNGkDg8PyaxuD70iewFOGl3SbJJSIjQ3tdRtSX98v3+3&#10;pMR5pmumjBYlPQpHb9dv36wGW4jcdEbVAgiCaFcMtqSd97ZIEsc70TM3MVZodDYGeubRhDapgQ2I&#10;3qskT9N5MhioLRgunMOv29FJ1xG/aQT3X5vGCU9USZGbjyfEswpnsl6xogVmO8lPNNg/sOiZ1Jj0&#10;ArVlnpEdyFdQveRgnGn8hJs+MU0juYg1YDVZ+qKap45ZEWtBcZy9yOT+Hyz/sn8EIuuS5u8p0azH&#10;Hn1D1ZhulSDZPAg0WFdg3JN9hFCisw+G/3REm02HYeIOwAydYDXSykJ88uxBMBw+JdXw2dQIz3be&#10;RK0ODfQBEFUgh9iS46Ul4uAJx4/zm5tZNsfOcfRli1k+T2PTElacn1tw/qMwPQmXkgKyj/Bs/+B8&#10;oMOKc0ikb5Ss76VS0YC22igge4bzMU0X2800VoBVXocpTQZMny8w+WuMMKviglK1owgvIHrpcdCV&#10;7Eu6TMNvHL2g2wddxzH0TKrxjpSVDolQhlMRZxnHdvhDdTh1pjL1EdUFM8427iJeOgO/KRlwrkvq&#10;fu0YCErUJx06tMyXy7AJ0ZrOFjka8MxVXbuY5ghWUk/JeN34cX12FmTbYa4sSqLNHfa1kVHxQHbk&#10;dZoGnN7YiNOmhfW4tmPU3/+D9R8AAAD//wMAUEsDBBQABgAIAAAAIQBwY+TX3QAAAA0BAAAPAAAA&#10;ZHJzL2Rvd25yZXYueG1sTI/BTsMwEETvSPyDtUjcWtsgmirEqaASH0DLpbdNbJJAbEe2m7h/3+0J&#10;brs7o9k31S7bkc0mxME7BXItgBnXej24TsHX8WO1BRYTOo2jd0bBxUTY1fd3FZbaL+7TzIfUMQpx&#10;sUQFfUpTyXlse2Mxrv1kHGnfPlhMtIaO64ALhduRPwmx4RYHRx96nMy+N+3v4WwVzPvm1JxyxhDe&#10;w7KZi2OM4kepx4f89gosmZz+zHDDJ3SoianxZ6cjGxWs5As56S6FpFI3hxRCAmtoei4KAbyu+P8W&#10;9RUAAP//AwBQSwECLQAUAAYACAAAACEAtoM4kv4AAADhAQAAEwAAAAAAAAAAAAAAAAAAAAAAW0Nv&#10;bnRlbnRfVHlwZXNdLnhtbFBLAQItABQABgAIAAAAIQA4/SH/1gAAAJQBAAALAAAAAAAAAAAAAAAA&#10;AC8BAABfcmVscy8ucmVsc1BLAQItABQABgAIAAAAIQAqWipbNQIAAFcEAAAOAAAAAAAAAAAAAAAA&#10;AC4CAABkcnMvZTJvRG9jLnhtbFBLAQItABQABgAIAAAAIQBwY+TX3QAAAA0BAAAPAAAAAAAAAAAA&#10;AAAAAI8EAABkcnMvZG93bnJldi54bWxQSwUGAAAAAAQABADzAAAAmQUAAAAA&#10;" o:allowincell="f" fillcolor="#407dc4" strokecolor="white [3212]" strokeweight="1pt">
                    <v:textbox inset="14.4pt,,14.4pt">
                      <w:txbxContent>
                        <w:p w:rsidR="0058277F" w:rsidRPr="004A25A8" w:rsidRDefault="0058277F" w:rsidP="006B0E42">
                          <w:pPr>
                            <w:pStyle w:val="Sansinterligne"/>
                            <w:spacing w:line="360" w:lineRule="auto"/>
                            <w:jc w:val="both"/>
                            <w:rPr>
                              <w:rFonts w:ascii="Arial Narrow" w:eastAsia="Microsoft YaHei" w:hAnsi="Arial Narrow" w:cs="Calibri"/>
                              <w:b/>
                              <w:bCs/>
                              <w:color w:val="FFFFFF" w:themeColor="background1"/>
                              <w:sz w:val="24"/>
                              <w:szCs w:val="24"/>
                            </w:rPr>
                          </w:pPr>
                          <w:r w:rsidRPr="004A25A8">
                            <w:rPr>
                              <w:rFonts w:ascii="Arial Narrow" w:eastAsia="Microsoft YaHei" w:hAnsi="Arial Narrow" w:cs="Calibri"/>
                              <w:b/>
                              <w:bCs/>
                              <w:color w:val="FFFFFF" w:themeColor="background1"/>
                              <w:sz w:val="24"/>
                              <w:szCs w:val="24"/>
                            </w:rPr>
                            <w:t xml:space="preserve">Vous venez de télécharger le descriptif type </w:t>
                          </w:r>
                          <w:r w:rsidR="00D41FC3">
                            <w:rPr>
                              <w:rFonts w:ascii="Arial Narrow" w:eastAsia="Microsoft YaHei" w:hAnsi="Arial Narrow" w:cs="Calibri"/>
                              <w:b/>
                              <w:bCs/>
                              <w:color w:val="FFFFFF" w:themeColor="background1"/>
                              <w:sz w:val="24"/>
                              <w:szCs w:val="24"/>
                            </w:rPr>
                            <w:t xml:space="preserve">CERTILAM F ouverture / fermeture </w:t>
                          </w:r>
                          <w:r w:rsidR="006B0E42">
                            <w:rPr>
                              <w:rFonts w:ascii="Arial Narrow" w:eastAsia="Microsoft YaHei" w:hAnsi="Arial Narrow" w:cs="Calibri"/>
                              <w:b/>
                              <w:bCs/>
                              <w:color w:val="FFFFFF" w:themeColor="background1"/>
                              <w:sz w:val="24"/>
                              <w:szCs w:val="24"/>
                            </w:rPr>
                            <w:t>pneumat</w:t>
                          </w:r>
                          <w:r w:rsidR="00D41FC3">
                            <w:rPr>
                              <w:rFonts w:ascii="Arial Narrow" w:eastAsia="Microsoft YaHei" w:hAnsi="Arial Narrow" w:cs="Calibri"/>
                              <w:b/>
                              <w:bCs/>
                              <w:color w:val="FFFFFF" w:themeColor="background1"/>
                              <w:sz w:val="24"/>
                              <w:szCs w:val="24"/>
                            </w:rPr>
                            <w:t>ique</w:t>
                          </w:r>
                          <w:r w:rsidRPr="004A25A8">
                            <w:rPr>
                              <w:rFonts w:ascii="Arial Narrow" w:eastAsia="Microsoft YaHei" w:hAnsi="Arial Narrow" w:cs="Calibri"/>
                              <w:b/>
                              <w:bCs/>
                              <w:color w:val="FFFFFF" w:themeColor="background1"/>
                              <w:sz w:val="24"/>
                              <w:szCs w:val="24"/>
                            </w:rPr>
                            <w:t>.</w:t>
                          </w:r>
                        </w:p>
                        <w:p w:rsidR="0058277F" w:rsidRPr="004A25A8" w:rsidRDefault="00842923" w:rsidP="0058277F">
                          <w:pPr>
                            <w:pStyle w:val="Sansinterligne"/>
                            <w:jc w:val="both"/>
                            <w:rPr>
                              <w:rFonts w:ascii="Arial Narrow" w:eastAsia="Microsoft YaHei" w:hAnsi="Arial Narrow" w:cs="Calibri"/>
                              <w:b/>
                              <w:bCs/>
                              <w:color w:val="FFFFFF" w:themeColor="background1"/>
                              <w:sz w:val="24"/>
                              <w:szCs w:val="24"/>
                            </w:rPr>
                          </w:pPr>
                          <w:r w:rsidRPr="004A25A8">
                            <w:rPr>
                              <w:rFonts w:ascii="Arial Narrow" w:eastAsia="Microsoft YaHei" w:hAnsi="Arial Narrow" w:cs="Calibri"/>
                              <w:b/>
                              <w:bCs/>
                              <w:color w:val="FFFFFF" w:themeColor="background1"/>
                              <w:sz w:val="24"/>
                              <w:szCs w:val="24"/>
                            </w:rPr>
                            <w:t>Afin de vous aider dans la rédaction des articles descriptifs de votre CCTP, nous vous proposons</w:t>
                          </w:r>
                          <w:r w:rsidR="0058277F" w:rsidRPr="004A25A8">
                            <w:rPr>
                              <w:rFonts w:ascii="Arial Narrow" w:eastAsia="Microsoft YaHei" w:hAnsi="Arial Narrow" w:cs="Calibri"/>
                              <w:b/>
                              <w:bCs/>
                              <w:color w:val="FFFFFF" w:themeColor="background1"/>
                              <w:sz w:val="24"/>
                              <w:szCs w:val="24"/>
                            </w:rPr>
                            <w:t xml:space="preserve"> ici une trame et des conseils.</w:t>
                          </w:r>
                        </w:p>
                        <w:p w:rsidR="0058277F" w:rsidRPr="004A25A8" w:rsidRDefault="00842923" w:rsidP="0058277F">
                          <w:pPr>
                            <w:pStyle w:val="Sansinterligne"/>
                            <w:jc w:val="both"/>
                            <w:rPr>
                              <w:rFonts w:ascii="Arial Narrow" w:eastAsia="Microsoft YaHei" w:hAnsi="Arial Narrow" w:cs="Calibri"/>
                              <w:b/>
                              <w:bCs/>
                              <w:i/>
                              <w:iCs/>
                              <w:color w:val="FFFFFF" w:themeColor="background1"/>
                              <w:sz w:val="24"/>
                              <w:szCs w:val="24"/>
                            </w:rPr>
                          </w:pPr>
                          <w:r w:rsidRPr="004A25A8">
                            <w:rPr>
                              <w:rFonts w:ascii="Arial Narrow" w:eastAsia="Microsoft YaHei" w:hAnsi="Arial Narrow" w:cs="Calibri"/>
                              <w:b/>
                              <w:bCs/>
                              <w:i/>
                              <w:iCs/>
                              <w:color w:val="FFFFFF" w:themeColor="background1"/>
                              <w:sz w:val="24"/>
                              <w:szCs w:val="24"/>
                            </w:rPr>
                            <w:t>Les parties de texte de couleur ROUGE impliquent un choix de votre part</w:t>
                          </w:r>
                          <w:r w:rsidR="0058277F" w:rsidRPr="004A25A8">
                            <w:rPr>
                              <w:rFonts w:ascii="Arial Narrow" w:eastAsia="Microsoft YaHei" w:hAnsi="Arial Narrow" w:cs="Calibri"/>
                              <w:b/>
                              <w:bCs/>
                              <w:i/>
                              <w:iCs/>
                              <w:color w:val="FFFFFF" w:themeColor="background1"/>
                              <w:sz w:val="24"/>
                              <w:szCs w:val="24"/>
                            </w:rPr>
                            <w:t>.</w:t>
                          </w:r>
                        </w:p>
                        <w:p w:rsidR="0058277F" w:rsidRPr="004A25A8" w:rsidRDefault="0058277F" w:rsidP="0058277F">
                          <w:pPr>
                            <w:pStyle w:val="Sansinterligne"/>
                            <w:spacing w:line="360" w:lineRule="auto"/>
                            <w:jc w:val="both"/>
                            <w:rPr>
                              <w:rFonts w:ascii="Arial Narrow" w:eastAsia="Microsoft YaHei" w:hAnsi="Arial Narrow" w:cs="Calibri"/>
                              <w:b/>
                              <w:bCs/>
                              <w:i/>
                              <w:iCs/>
                              <w:color w:val="FFFFFF" w:themeColor="background1"/>
                              <w:sz w:val="24"/>
                              <w:szCs w:val="24"/>
                            </w:rPr>
                          </w:pPr>
                          <w:r w:rsidRPr="004A25A8">
                            <w:rPr>
                              <w:rFonts w:ascii="Arial Narrow" w:eastAsia="Microsoft YaHei" w:hAnsi="Arial Narrow" w:cs="Calibri"/>
                              <w:b/>
                              <w:bCs/>
                              <w:i/>
                              <w:iCs/>
                              <w:color w:val="FFFFFF" w:themeColor="background1"/>
                              <w:sz w:val="24"/>
                              <w:szCs w:val="24"/>
                            </w:rPr>
                            <w:t>L</w:t>
                          </w:r>
                          <w:r w:rsidR="00842923" w:rsidRPr="004A25A8">
                            <w:rPr>
                              <w:rFonts w:ascii="Arial Narrow" w:eastAsia="Microsoft YaHei" w:hAnsi="Arial Narrow" w:cs="Calibri"/>
                              <w:b/>
                              <w:bCs/>
                              <w:i/>
                              <w:iCs/>
                              <w:color w:val="FFFFFF" w:themeColor="background1"/>
                              <w:sz w:val="24"/>
                              <w:szCs w:val="24"/>
                            </w:rPr>
                            <w:t>es parties</w:t>
                          </w:r>
                          <w:r w:rsidRPr="004A25A8">
                            <w:rPr>
                              <w:rFonts w:ascii="Arial Narrow" w:eastAsia="Microsoft YaHei" w:hAnsi="Arial Narrow" w:cs="Calibri"/>
                              <w:b/>
                              <w:bCs/>
                              <w:i/>
                              <w:iCs/>
                              <w:color w:val="FFFFFF" w:themeColor="background1"/>
                              <w:sz w:val="24"/>
                              <w:szCs w:val="24"/>
                            </w:rPr>
                            <w:t xml:space="preserve"> de texte de couleur </w:t>
                          </w:r>
                          <w:r w:rsidR="00842923" w:rsidRPr="004A25A8">
                            <w:rPr>
                              <w:rFonts w:ascii="Arial Narrow" w:eastAsia="Microsoft YaHei" w:hAnsi="Arial Narrow" w:cs="Calibri"/>
                              <w:b/>
                              <w:bCs/>
                              <w:i/>
                              <w:iCs/>
                              <w:color w:val="FFFFFF" w:themeColor="background1"/>
                              <w:sz w:val="24"/>
                              <w:szCs w:val="24"/>
                            </w:rPr>
                            <w:t xml:space="preserve"> MAUVE sont des conseils.</w:t>
                          </w:r>
                        </w:p>
                        <w:p w:rsidR="0058277F" w:rsidRPr="004A25A8" w:rsidRDefault="0058277F" w:rsidP="004A25A8">
                          <w:pPr>
                            <w:pStyle w:val="Sansinterligne"/>
                            <w:jc w:val="both"/>
                            <w:rPr>
                              <w:rFonts w:ascii="Arial Narrow" w:eastAsia="Microsoft YaHei" w:hAnsi="Arial Narrow" w:cs="Calibri"/>
                              <w:b/>
                              <w:bCs/>
                              <w:color w:val="FFFFFF" w:themeColor="background1"/>
                              <w:sz w:val="24"/>
                              <w:szCs w:val="24"/>
                            </w:rPr>
                          </w:pPr>
                          <w:r w:rsidRPr="004A25A8">
                            <w:rPr>
                              <w:rFonts w:ascii="Arial Narrow" w:eastAsia="Microsoft YaHei" w:hAnsi="Arial Narrow" w:cs="Calibri"/>
                              <w:b/>
                              <w:bCs/>
                              <w:color w:val="FFFFFF" w:themeColor="background1"/>
                              <w:sz w:val="24"/>
                              <w:szCs w:val="24"/>
                            </w:rPr>
                            <w:t>Merci de bien vouloir vous rapprocher de nos services techniques afin de vous assurer de la faisabilité technique de la solution définie</w:t>
                          </w:r>
                          <w:r w:rsidR="004A25A8" w:rsidRPr="004A25A8">
                            <w:rPr>
                              <w:rFonts w:ascii="Arial Narrow" w:eastAsia="Microsoft YaHei" w:hAnsi="Arial Narrow" w:cs="Calibri"/>
                              <w:b/>
                              <w:bCs/>
                              <w:color w:val="FFFFFF" w:themeColor="background1"/>
                              <w:sz w:val="24"/>
                              <w:szCs w:val="24"/>
                            </w:rPr>
                            <w:t>; d</w:t>
                          </w:r>
                          <w:r w:rsidRPr="004A25A8">
                            <w:rPr>
                              <w:rFonts w:ascii="Arial Narrow" w:eastAsia="Microsoft YaHei" w:hAnsi="Arial Narrow" w:cs="Calibri"/>
                              <w:b/>
                              <w:bCs/>
                              <w:color w:val="FFFFFF" w:themeColor="background1"/>
                              <w:sz w:val="24"/>
                              <w:szCs w:val="24"/>
                            </w:rPr>
                            <w:t xml:space="preserve">ans le cas contraire, Souchier ne pourra être tenu pour responsable </w:t>
                          </w:r>
                          <w:r w:rsidR="004A25A8" w:rsidRPr="004A25A8">
                            <w:rPr>
                              <w:rFonts w:ascii="Arial Narrow" w:eastAsia="Microsoft YaHei" w:hAnsi="Arial Narrow" w:cs="Calibri"/>
                              <w:b/>
                              <w:bCs/>
                              <w:color w:val="FFFFFF" w:themeColor="background1"/>
                              <w:sz w:val="24"/>
                              <w:szCs w:val="24"/>
                            </w:rPr>
                            <w:t>dans le</w:t>
                          </w:r>
                          <w:r w:rsidRPr="004A25A8">
                            <w:rPr>
                              <w:rFonts w:ascii="Arial Narrow" w:eastAsia="Microsoft YaHei" w:hAnsi="Arial Narrow" w:cs="Calibri"/>
                              <w:b/>
                              <w:bCs/>
                              <w:color w:val="FFFFFF" w:themeColor="background1"/>
                              <w:sz w:val="24"/>
                              <w:szCs w:val="24"/>
                            </w:rPr>
                            <w:t xml:space="preserve"> cas </w:t>
                          </w:r>
                          <w:r w:rsidR="004A25A8" w:rsidRPr="004A25A8">
                            <w:rPr>
                              <w:rFonts w:ascii="Arial Narrow" w:eastAsia="Microsoft YaHei" w:hAnsi="Arial Narrow" w:cs="Calibri"/>
                              <w:b/>
                              <w:bCs/>
                              <w:color w:val="FFFFFF" w:themeColor="background1"/>
                              <w:sz w:val="24"/>
                              <w:szCs w:val="24"/>
                            </w:rPr>
                            <w:t>où la solution serait techniquement irréalisable.</w:t>
                          </w:r>
                        </w:p>
                      </w:txbxContent>
                    </v:textbox>
                    <w10:wrap anchorx="page" anchory="page"/>
                    <w10:anchorlock/>
                  </v:rect>
                </w:pict>
              </mc:Fallback>
            </mc:AlternateContent>
          </w:r>
          <w:r w:rsidR="004A25A8">
            <w:rPr>
              <w:noProof/>
              <w:lang w:eastAsia="fr-FR"/>
            </w:rPr>
            <mc:AlternateContent>
              <mc:Choice Requires="wps">
                <w:drawing>
                  <wp:anchor distT="0" distB="0" distL="114300" distR="114300" simplePos="0" relativeHeight="251678720" behindDoc="0" locked="0" layoutInCell="1" allowOverlap="1" wp14:anchorId="36E06C6B" wp14:editId="5AAC2620">
                    <wp:simplePos x="0" y="0"/>
                    <wp:positionH relativeFrom="column">
                      <wp:posOffset>-99694</wp:posOffset>
                    </wp:positionH>
                    <wp:positionV relativeFrom="paragraph">
                      <wp:posOffset>4909820</wp:posOffset>
                    </wp:positionV>
                    <wp:extent cx="2360930" cy="274640"/>
                    <wp:effectExtent l="0" t="0" r="0" b="0"/>
                    <wp:wrapNone/>
                    <wp:docPr id="307" name="Zone de texte 2"/>
                    <wp:cNvGraphicFramePr>
                      <a:graphicFrameLocks xmlns:a="http://schemas.openxmlformats.org/drawingml/2006/main"/>
                    </wp:cNvGraphicFramePr>
                    <a:graphic xmlns:a="http://schemas.openxmlformats.org/drawingml/2006/main">
                      <a:graphicData uri="http://schemas.microsoft.com/office/word/2010/wordprocessingShape">
                        <wps:wsp>
                          <wps:cNvSpPr txBox="1">
                            <a:spLocks noChangeArrowheads="1"/>
                          </wps:cNvSpPr>
                          <wps:spPr bwMode="auto">
                            <a:xfrm rot="16200000">
                              <a:off x="0" y="0"/>
                              <a:ext cx="2360930" cy="274640"/>
                            </a:xfrm>
                            <a:prstGeom prst="rect">
                              <a:avLst/>
                            </a:prstGeom>
                            <a:noFill/>
                            <a:ln w="9525">
                              <a:noFill/>
                              <a:miter lim="800000"/>
                              <a:headEnd/>
                              <a:tailEnd/>
                            </a:ln>
                          </wps:spPr>
                          <wps:txbx>
                            <w:txbxContent>
                              <w:p w:rsidR="006F54FC" w:rsidRPr="006F54FC" w:rsidRDefault="006F54FC" w:rsidP="004A25A8">
                                <w:pPr>
                                  <w:rPr>
                                    <w:rFonts w:ascii="Arial Narrow" w:hAnsi="Arial Narrow"/>
                                    <w:i/>
                                    <w:iCs/>
                                    <w:sz w:val="28"/>
                                    <w:szCs w:val="28"/>
                                  </w:rPr>
                                </w:pPr>
                              </w:p>
                            </w:txbxContent>
                          </wps:txbx>
                          <wps:bodyPr rot="0" vert="horz" wrap="square" lIns="91440" tIns="45720" rIns="91440" bIns="45720" anchor="t" anchorCtr="0">
                            <a:noAutofit/>
                          </wps:bodyPr>
                        </wps:wsp>
                      </a:graphicData>
                    </a:graphic>
                    <wp14:sizeRelH relativeFrom="margin">
                      <wp14:pctWidth>0</wp14:pctWidth>
                    </wp14:sizeRelH>
                    <wp14:sizeRelV relativeFrom="margin">
                      <wp14:pctHeight>0</wp14:pctHeight>
                    </wp14:sizeRelV>
                  </wp:anchor>
                </w:drawing>
              </mc:Choice>
              <mc:Fallback>
                <w:pict>
                  <v:shapetype id="_x0000_t202" coordsize="21600,21600" o:spt="202" path="m,l,21600r21600,l21600,xe">
                    <v:stroke joinstyle="miter"/>
                    <v:path gradientshapeok="t" o:connecttype="rect"/>
                  </v:shapetype>
                  <v:shape id="Zone de texte 2" o:spid="_x0000_s1027" type="#_x0000_t202" style="position:absolute;margin-left:-7.85pt;margin-top:386.6pt;width:185.9pt;height:21.65pt;rotation:-90;z-index:251678720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Bi9SrGQIAAA8EAAAOAAAAZHJzL2Uyb0RvYy54bWysU8uO2yAU3VfqPyD2jR3nNbFCRtOZTlVp&#10;+pCm3XRHMI5RgUuBxJ5+fS84SqJ2V9ULC7hwOI/L5nYwmhylDwoso9NJSYm0Ahpl94x++/r45oaS&#10;ELltuAYrGX2Rgd5uX7/a9K6WFXSgG+kJgthQ947RLkZXF0UQnTQ8TMBJi8UWvOERp35fNJ73iG50&#10;UZXlsujBN86DkCHg6sNYpNuM37ZSxM9tG2QkmlHkFvPf5/8u/Yvthtd7z12nxIkG/wcWhiuLl56h&#10;Hnjk5ODVX1BGCQ8B2jgRYApoWyVk1oBqpuUfap477mTWguYEd7Yp/D9Y8en4xRPVMDorV5RYbjCk&#10;7xgVaSSJcoiSVMmk3oUa9z473B2HtzBg2FlwcE8gfgRi4b7jdi/vvIe+k7xBktN0srg6OuKEBLLr&#10;P0KDd/FDhAw0tN4QD5jQdInJ4peX0SKCl2F2L+e8kBYRuFjNluV6hiWBtWo1X85zoAWvE1iKw/kQ&#10;30swJA0Y9dgPGZUfn0JM5C5b0nYLj0rr3BPakp7R9aJa5ANXFaMitqxWhtGbkWc+kDS/s00eR670&#10;OMYLtD2ZkHSPDsRhN2TTs0PJoB00L+hK1o+C8EUh3Q78L0p67E5Gw88D95IS/cGis+vpHLWSmCfz&#10;xarCib+u7K4r3AqEYjRSMg7vY34Co+Q7TKBV2Y0LkxNl7Lps0umFpLa+nuddl3e8/Q0AAP//AwBQ&#10;SwMEFAAGAAgAAAAhADyUxzHdAAAACwEAAA8AAABkcnMvZG93bnJldi54bWxMj8FOwzAQRO9I/Qdr&#10;K3FB1C6iVRLiVC0IiWsD3N14m0TE6yh2m+Tv2Z7gONrR7Hv5bnKduOIQWk8a1isFAqnytqVaw9fn&#10;+2MCIkRD1nSeUMOMAXbF4i43mfUjHfFaxlrwCIXMaGhi7DMpQ9WgM2HleyS+nf3gTOQ41NIOZuRx&#10;18knpbbSmZb4Q2N6fG2w+ikvTkN8i6233w/q7I/j5jB/lEG6Wev75bR/ARFxin9luOEzOhTMdPIX&#10;skF0nJ+TDVc1bFXKUrdGumaZk4Y0UQnIIpf/HYpfAAAA//8DAFBLAQItABQABgAIAAAAIQC2gziS&#10;/gAAAOEBAAATAAAAAAAAAAAAAAAAAAAAAABbQ29udGVudF9UeXBlc10ueG1sUEsBAi0AFAAGAAgA&#10;AAAhADj9If/WAAAAlAEAAAsAAAAAAAAAAAAAAAAALwEAAF9yZWxzLy5yZWxzUEsBAi0AFAAGAAgA&#10;AAAhAAGL1KsZAgAADwQAAA4AAAAAAAAAAAAAAAAALgIAAGRycy9lMm9Eb2MueG1sUEsBAi0AFAAG&#10;AAgAAAAhADyUxzHdAAAACwEAAA8AAAAAAAAAAAAAAAAAcwQAAGRycy9kb3ducmV2LnhtbFBLBQYA&#10;AAAABAAEAPMAAAB9BQAAAAA=&#10;" filled="f" stroked="f">
                    <v:textbox>
                      <w:txbxContent>
                        <w:p w:rsidR="006F54FC" w:rsidRPr="006F54FC" w:rsidRDefault="006F54FC" w:rsidP="004A25A8">
                          <w:pPr>
                            <w:rPr>
                              <w:rFonts w:ascii="Arial Narrow" w:hAnsi="Arial Narrow"/>
                              <w:i/>
                              <w:iCs/>
                              <w:sz w:val="28"/>
                              <w:szCs w:val="28"/>
                            </w:rPr>
                          </w:pPr>
                        </w:p>
                      </w:txbxContent>
                    </v:textbox>
                  </v:shape>
                </w:pict>
              </mc:Fallback>
            </mc:AlternateContent>
          </w:r>
          <w:r w:rsidR="0048556C">
            <w:rPr>
              <w:noProof/>
              <w:lang w:eastAsia="fr-FR"/>
            </w:rPr>
            <mc:AlternateContent>
              <mc:Choice Requires="wps">
                <w:drawing>
                  <wp:anchor distT="0" distB="0" distL="114300" distR="114300" simplePos="0" relativeHeight="251660288" behindDoc="0" locked="1" layoutInCell="0" allowOverlap="1" wp14:anchorId="47721D35" wp14:editId="7FD76745">
                    <wp:simplePos x="0" y="0"/>
                    <wp:positionH relativeFrom="page">
                      <wp:posOffset>-9525</wp:posOffset>
                    </wp:positionH>
                    <wp:positionV relativeFrom="page">
                      <wp:posOffset>2651760</wp:posOffset>
                    </wp:positionV>
                    <wp:extent cx="6995160" cy="640080"/>
                    <wp:effectExtent l="0" t="0" r="19050" b="22225"/>
                    <wp:wrapNone/>
                    <wp:docPr id="362" name="Rectangle 16"/>
                    <wp:cNvGraphicFramePr>
                      <a:graphicFrameLocks xmlns:a="http://schemas.openxmlformats.org/drawingml/2006/main"/>
                    </wp:cNvGraphicFramePr>
                    <a:graphic xmlns:a="http://schemas.openxmlformats.org/drawingml/2006/main">
                      <a:graphicData uri="http://schemas.microsoft.com/office/word/2010/wordprocessingShape">
                        <wps:wsp>
                          <wps:cNvSpPr>
                            <a:spLocks noChangeArrowheads="1"/>
                          </wps:cNvSpPr>
                          <wps:spPr bwMode="auto">
                            <a:xfrm>
                              <a:off x="0" y="0"/>
                              <a:ext cx="6995160" cy="640080"/>
                            </a:xfrm>
                            <a:prstGeom prst="rect">
                              <a:avLst/>
                            </a:prstGeom>
                            <a:solidFill>
                              <a:srgbClr val="407DC4"/>
                            </a:solidFill>
                            <a:ln w="12700">
                              <a:solidFill>
                                <a:schemeClr val="bg1"/>
                              </a:solidFill>
                              <a:miter lim="800000"/>
                              <a:headEnd/>
                              <a:tailEnd/>
                            </a:ln>
                            <a:extLst/>
                          </wps:spPr>
                          <wps:txbx>
                            <w:txbxContent>
                              <w:p w:rsidR="00752479" w:rsidRPr="009D15AC" w:rsidRDefault="00736360" w:rsidP="00A34098">
                                <w:pPr>
                                  <w:pStyle w:val="Sansinterligne"/>
                                  <w:jc w:val="right"/>
                                  <w:rPr>
                                    <w:rFonts w:ascii="Arial Narrow" w:eastAsiaTheme="majorEastAsia" w:hAnsi="Arial Narrow" w:cstheme="majorBidi"/>
                                    <w:b/>
                                    <w:bCs/>
                                    <w:smallCaps/>
                                    <w:color w:val="FFFFFF" w:themeColor="background1"/>
                                    <w:sz w:val="96"/>
                                    <w:szCs w:val="96"/>
                                  </w:rPr>
                                </w:pPr>
                                <w:sdt>
                                  <w:sdtPr>
                                    <w:rPr>
                                      <w:rFonts w:ascii="Arial Narrow" w:eastAsia="Microsoft YaHei" w:hAnsi="Arial Narrow" w:cs="Calibri"/>
                                      <w:b/>
                                      <w:bCs/>
                                      <w:smallCaps/>
                                      <w:color w:val="FFFFFF" w:themeColor="background1"/>
                                      <w:sz w:val="48"/>
                                      <w:szCs w:val="48"/>
                                      <w:vertAlign w:val="superscript"/>
                                    </w:rPr>
                                    <w:alias w:val="Titre"/>
                                    <w:id w:val="-2051521596"/>
                                    <w:dataBinding w:prefixMappings="xmlns:ns0='http://schemas.openxmlformats.org/package/2006/metadata/core-properties' xmlns:ns1='http://purl.org/dc/elements/1.1/'" w:xpath="/ns0:coreProperties[1]/ns1:title[1]" w:storeItemID="{6C3C8BC8-F283-45AE-878A-BAB7291924A1}"/>
                                    <w:text/>
                                  </w:sdtPr>
                                  <w:sdtEndPr/>
                                  <w:sdtContent>
                                    <w:r w:rsidR="0021403C" w:rsidRPr="0021403C">
                                      <w:rPr>
                                        <w:rFonts w:ascii="Arial Narrow" w:eastAsia="Microsoft YaHei" w:hAnsi="Arial Narrow" w:cs="Calibri"/>
                                        <w:b/>
                                        <w:bCs/>
                                        <w:smallCaps/>
                                        <w:color w:val="FFFFFF" w:themeColor="background1"/>
                                        <w:sz w:val="48"/>
                                        <w:szCs w:val="48"/>
                                        <w:vertAlign w:val="superscript"/>
                                      </w:rPr>
                                      <w:t xml:space="preserve">Descriptif Technique </w:t>
                                    </w:r>
                                    <w:r w:rsidR="00D41FC3">
                                      <w:rPr>
                                        <w:rFonts w:ascii="Arial Narrow" w:eastAsia="Microsoft YaHei" w:hAnsi="Arial Narrow" w:cs="Calibri"/>
                                        <w:b/>
                                        <w:bCs/>
                                        <w:smallCaps/>
                                        <w:color w:val="FFFFFF" w:themeColor="background1"/>
                                        <w:sz w:val="48"/>
                                        <w:szCs w:val="48"/>
                                        <w:vertAlign w:val="superscript"/>
                                      </w:rPr>
                                      <w:t>C</w:t>
                                    </w:r>
                                  </w:sdtContent>
                                </w:sdt>
                                <w:r w:rsidR="00D41FC3">
                                  <w:rPr>
                                    <w:rFonts w:ascii="Arial Narrow" w:eastAsia="Microsoft YaHei" w:hAnsi="Arial Narrow" w:cs="Calibri"/>
                                    <w:b/>
                                    <w:bCs/>
                                    <w:smallCaps/>
                                    <w:color w:val="FFFFFF" w:themeColor="background1"/>
                                    <w:sz w:val="48"/>
                                    <w:szCs w:val="48"/>
                                    <w:vertAlign w:val="superscript"/>
                                  </w:rPr>
                                  <w:t xml:space="preserve">ERTILAM F - Ouverture / Fermeture </w:t>
                                </w:r>
                                <w:r w:rsidR="00A34098">
                                  <w:rPr>
                                    <w:rFonts w:ascii="Arial Narrow" w:eastAsia="Microsoft YaHei" w:hAnsi="Arial Narrow" w:cs="Calibri"/>
                                    <w:b/>
                                    <w:bCs/>
                                    <w:smallCaps/>
                                    <w:color w:val="FFFFFF" w:themeColor="background1"/>
                                    <w:sz w:val="48"/>
                                    <w:szCs w:val="48"/>
                                    <w:vertAlign w:val="superscript"/>
                                  </w:rPr>
                                  <w:t>P</w:t>
                                </w:r>
                                <w:r w:rsidR="006B0E42">
                                  <w:rPr>
                                    <w:rFonts w:ascii="Arial Narrow" w:eastAsia="Microsoft YaHei" w:hAnsi="Arial Narrow" w:cs="Calibri"/>
                                    <w:b/>
                                    <w:bCs/>
                                    <w:smallCaps/>
                                    <w:color w:val="FFFFFF" w:themeColor="background1"/>
                                    <w:sz w:val="48"/>
                                    <w:szCs w:val="48"/>
                                    <w:vertAlign w:val="superscript"/>
                                  </w:rPr>
                                  <w:t>neumat</w:t>
                                </w:r>
                                <w:r w:rsidR="00D41FC3">
                                  <w:rPr>
                                    <w:rFonts w:ascii="Arial Narrow" w:eastAsia="Microsoft YaHei" w:hAnsi="Arial Narrow" w:cs="Calibri"/>
                                    <w:b/>
                                    <w:bCs/>
                                    <w:smallCaps/>
                                    <w:color w:val="FFFFFF" w:themeColor="background1"/>
                                    <w:sz w:val="48"/>
                                    <w:szCs w:val="48"/>
                                    <w:vertAlign w:val="superscript"/>
                                  </w:rPr>
                                  <w:t xml:space="preserve">ique </w:t>
                                </w:r>
                              </w:p>
                            </w:txbxContent>
                          </wps:txbx>
                          <wps:bodyPr rot="0" vert="horz" wrap="square" lIns="182880" tIns="45720" rIns="182880" bIns="45720" anchor="ctr" anchorCtr="0" upright="1">
                            <a:spAutoFit/>
                          </wps:bodyPr>
                        </wps:wsp>
                      </a:graphicData>
                    </a:graphic>
                    <wp14:sizeRelH relativeFrom="page">
                      <wp14:pctWidth>90000</wp14:pctWidth>
                    </wp14:sizeRelH>
                    <wp14:sizeRelV relativeFrom="page">
                      <wp14:pctHeight>7300</wp14:pctHeight>
                    </wp14:sizeRelV>
                  </wp:anchor>
                </w:drawing>
              </mc:Choice>
              <mc:Fallback>
                <w:pict>
                  <v:rect id="_x0000_s1028" style="position:absolute;margin-left:-.75pt;margin-top:208.8pt;width:550.8pt;height:50.4pt;z-index:251660288;visibility:visible;mso-wrap-style:square;mso-width-percent:900;mso-height-percent:73;mso-wrap-distance-left:9pt;mso-wrap-distance-top:0;mso-wrap-distance-right:9pt;mso-wrap-distance-bottom:0;mso-position-horizontal:absolute;mso-position-horizontal-relative:page;mso-position-vertical:absolute;mso-position-vertical-relative:page;mso-width-percent:900;mso-height-percent:73;mso-width-relative:page;mso-height-relative:page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SF+a2OQIAAGAEAAAOAAAAZHJzL2Uyb0RvYy54bWysVMGO0zAQvSPxD5bvNGnodrtR09WqpQhp&#10;gRULH+A4TmLh2GbsNilfv2OnLe1yQ+RgeTLjlzfvjbO8HzpF9gKcNLqg00lKidDcVFI3Bf3xfftu&#10;QYnzTFdMGS0KehCO3q/evln2NheZaY2qBBAE0S7vbUFb722eJI63omNuYqzQmKwNdMxjCE1SAesR&#10;vVNJlqbzpDdQWTBcOIdvN2OSriJ+XQvuv9a1E56ogiI3H1eIaxnWZLVkeQPMtpIfabB/YNExqfGj&#10;Z6gN84zsQP4F1UkOxpnaT7jpElPXkovYA3YzTV9189wyK2IvKI6zZ5nc/4PlX/ZPQGRV0PfzjBLN&#10;OjTpG8rGdKMEmc6DQr11ORY+2ycIPTr7aPhPR7RZt1gmHgBM3wpWIa9pqE+uDoTA4VFS9p9NhfBs&#10;500Ua6ihC4AoAxmiJ4ezJ2LwhOPL+d3dzXSO1nHMzWdpuoimJSw/nbbg/EdhOhI2BQUkH9HZ/tH5&#10;wIblp5LI3ihZbaVSMYCmXCsge4bzMUtvN+tZbACbvCxTmvTYW3abphH6KhlnVZxRymbU4BVEJz0O&#10;upJdQRdpeMbRC7J90FUcQ8+kGvdIWenAD1U4NnFScXTDD+UQXctO/pSmOqDGYMYRxyuJm9bAb0p6&#10;HO+Cul87BoIS9UkHnxbZApUkPkazm9sMA7hKlZcppjmCFZR7oGQM1n68RzsLsmnxa9NRG/uA/m5l&#10;lD6wHpkdpwLHODpyvHLhnlzGserPj2H1AgAA//8DAFBLAwQUAAYACAAAACEARuIGn94AAAALAQAA&#10;DwAAAGRycy9kb3ducmV2LnhtbEyPwU7DMAxA70j8Q2QkbluSqR1VaTpNE0hcmNjgA7LGayoap2qy&#10;tfw92QmOlp+en6vN7Hp2xTF0nhTIpQCG1HjTUavg6/N1UQALUZPRvSdU8IMBNvX9XaVL4yc64PUY&#10;W5YkFEqtwMY4lJyHxqLTYekHpLQ7+9HpmMax5WbUU5K7nq+EWHOnO0oXrB5wZ7H5Pl5cskzDfH7Z&#10;7aN9X2VZ4d+2YZ9/KPX4MG+fgUWc4x8Mt/yUDnVqOvkLmcB6BQuZJ1JBJp/WwG6AFEICOynIZZEB&#10;ryv+/4f6FwAA//8DAFBLAQItABQABgAIAAAAIQC2gziS/gAAAOEBAAATAAAAAAAAAAAAAAAAAAAA&#10;AABbQ29udGVudF9UeXBlc10ueG1sUEsBAi0AFAAGAAgAAAAhADj9If/WAAAAlAEAAAsAAAAAAAAA&#10;AAAAAAAALwEAAF9yZWxzLy5yZWxzUEsBAi0AFAAGAAgAAAAhAFIX5rY5AgAAYAQAAA4AAAAAAAAA&#10;AAAAAAAALgIAAGRycy9lMm9Eb2MueG1sUEsBAi0AFAAGAAgAAAAhAEbiBp/eAAAACwEAAA8AAAAA&#10;AAAAAAAAAAAAkwQAAGRycy9kb3ducmV2LnhtbFBLBQYAAAAABAAEAPMAAACeBQAAAAA=&#10;" o:allowincell="f" fillcolor="#407dc4" strokecolor="white [3212]" strokeweight="1pt">
                    <v:textbox style="mso-fit-shape-to-text:t" inset="14.4pt,,14.4pt">
                      <w:txbxContent>
                        <w:p w:rsidR="00752479" w:rsidRPr="009D15AC" w:rsidRDefault="001C130A" w:rsidP="00A34098">
                          <w:pPr>
                            <w:pStyle w:val="Sansinterligne"/>
                            <w:jc w:val="right"/>
                            <w:rPr>
                              <w:rFonts w:ascii="Arial Narrow" w:eastAsiaTheme="majorEastAsia" w:hAnsi="Arial Narrow" w:cstheme="majorBidi"/>
                              <w:b/>
                              <w:bCs/>
                              <w:smallCaps/>
                              <w:color w:val="FFFFFF" w:themeColor="background1"/>
                              <w:sz w:val="96"/>
                              <w:szCs w:val="96"/>
                            </w:rPr>
                          </w:pPr>
                          <w:sdt>
                            <w:sdtPr>
                              <w:rPr>
                                <w:rFonts w:ascii="Arial Narrow" w:eastAsia="Microsoft YaHei" w:hAnsi="Arial Narrow" w:cs="Calibri"/>
                                <w:b/>
                                <w:bCs/>
                                <w:smallCaps/>
                                <w:color w:val="FFFFFF" w:themeColor="background1"/>
                                <w:sz w:val="48"/>
                                <w:szCs w:val="48"/>
                                <w:vertAlign w:val="superscript"/>
                              </w:rPr>
                              <w:alias w:val="Titre"/>
                              <w:id w:val="-2051521596"/>
                              <w:dataBinding w:prefixMappings="xmlns:ns0='http://schemas.openxmlformats.org/package/2006/metadata/core-properties' xmlns:ns1='http://purl.org/dc/elements/1.1/'" w:xpath="/ns0:coreProperties[1]/ns1:title[1]" w:storeItemID="{6C3C8BC8-F283-45AE-878A-BAB7291924A1}"/>
                              <w:text/>
                            </w:sdtPr>
                            <w:sdtEndPr/>
                            <w:sdtContent>
                              <w:r w:rsidR="0021403C" w:rsidRPr="0021403C">
                                <w:rPr>
                                  <w:rFonts w:ascii="Arial Narrow" w:eastAsia="Microsoft YaHei" w:hAnsi="Arial Narrow" w:cs="Calibri"/>
                                  <w:b/>
                                  <w:bCs/>
                                  <w:smallCaps/>
                                  <w:color w:val="FFFFFF" w:themeColor="background1"/>
                                  <w:sz w:val="48"/>
                                  <w:szCs w:val="48"/>
                                  <w:vertAlign w:val="superscript"/>
                                </w:rPr>
                                <w:t xml:space="preserve">Descriptif Technique </w:t>
                              </w:r>
                              <w:r w:rsidR="00D41FC3">
                                <w:rPr>
                                  <w:rFonts w:ascii="Arial Narrow" w:eastAsia="Microsoft YaHei" w:hAnsi="Arial Narrow" w:cs="Calibri"/>
                                  <w:b/>
                                  <w:bCs/>
                                  <w:smallCaps/>
                                  <w:color w:val="FFFFFF" w:themeColor="background1"/>
                                  <w:sz w:val="48"/>
                                  <w:szCs w:val="48"/>
                                  <w:vertAlign w:val="superscript"/>
                                </w:rPr>
                                <w:t>C</w:t>
                              </w:r>
                            </w:sdtContent>
                          </w:sdt>
                          <w:r w:rsidR="00D41FC3">
                            <w:rPr>
                              <w:rFonts w:ascii="Arial Narrow" w:eastAsia="Microsoft YaHei" w:hAnsi="Arial Narrow" w:cs="Calibri"/>
                              <w:b/>
                              <w:bCs/>
                              <w:smallCaps/>
                              <w:color w:val="FFFFFF" w:themeColor="background1"/>
                              <w:sz w:val="48"/>
                              <w:szCs w:val="48"/>
                              <w:vertAlign w:val="superscript"/>
                            </w:rPr>
                            <w:t xml:space="preserve">ERTILAM F - Ouverture / Fermeture </w:t>
                          </w:r>
                          <w:r w:rsidR="00A34098">
                            <w:rPr>
                              <w:rFonts w:ascii="Arial Narrow" w:eastAsia="Microsoft YaHei" w:hAnsi="Arial Narrow" w:cs="Calibri"/>
                              <w:b/>
                              <w:bCs/>
                              <w:smallCaps/>
                              <w:color w:val="FFFFFF" w:themeColor="background1"/>
                              <w:sz w:val="48"/>
                              <w:szCs w:val="48"/>
                              <w:vertAlign w:val="superscript"/>
                            </w:rPr>
                            <w:t>P</w:t>
                          </w:r>
                          <w:r w:rsidR="006B0E42">
                            <w:rPr>
                              <w:rFonts w:ascii="Arial Narrow" w:eastAsia="Microsoft YaHei" w:hAnsi="Arial Narrow" w:cs="Calibri"/>
                              <w:b/>
                              <w:bCs/>
                              <w:smallCaps/>
                              <w:color w:val="FFFFFF" w:themeColor="background1"/>
                              <w:sz w:val="48"/>
                              <w:szCs w:val="48"/>
                              <w:vertAlign w:val="superscript"/>
                            </w:rPr>
                            <w:t>neumat</w:t>
                          </w:r>
                          <w:r w:rsidR="00D41FC3">
                            <w:rPr>
                              <w:rFonts w:ascii="Arial Narrow" w:eastAsia="Microsoft YaHei" w:hAnsi="Arial Narrow" w:cs="Calibri"/>
                              <w:b/>
                              <w:bCs/>
                              <w:smallCaps/>
                              <w:color w:val="FFFFFF" w:themeColor="background1"/>
                              <w:sz w:val="48"/>
                              <w:szCs w:val="48"/>
                              <w:vertAlign w:val="superscript"/>
                            </w:rPr>
                            <w:t xml:space="preserve">ique </w:t>
                          </w:r>
                        </w:p>
                      </w:txbxContent>
                    </v:textbox>
                    <w10:wrap anchorx="page" anchory="page"/>
                    <w10:anchorlock/>
                  </v:rect>
                </w:pict>
              </mc:Fallback>
            </mc:AlternateContent>
          </w:r>
          <w:r w:rsidR="00752479">
            <w:tab/>
          </w:r>
          <w:r w:rsidR="00752479">
            <w:br w:type="page"/>
          </w:r>
        </w:p>
      </w:sdtContent>
    </w:sdt>
    <w:p w:rsidR="00514ECD" w:rsidRDefault="00514ECD" w:rsidP="00514ECD">
      <w:pPr>
        <w:spacing w:after="0" w:line="276" w:lineRule="auto"/>
        <w:ind w:left="1701"/>
        <w:rPr>
          <w:rFonts w:ascii="Arial Narrow" w:eastAsia="Microsoft YaHei" w:hAnsi="Arial Narrow"/>
          <w:b/>
          <w:bCs/>
          <w:sz w:val="20"/>
          <w:szCs w:val="20"/>
          <w:u w:val="single"/>
        </w:rPr>
      </w:pPr>
    </w:p>
    <w:p w:rsidR="00514ECD" w:rsidRDefault="00514ECD" w:rsidP="00514ECD">
      <w:pPr>
        <w:spacing w:after="0" w:line="276" w:lineRule="auto"/>
        <w:ind w:left="1701"/>
        <w:rPr>
          <w:rFonts w:ascii="Arial Narrow" w:eastAsia="Microsoft YaHei" w:hAnsi="Arial Narrow"/>
          <w:b/>
          <w:bCs/>
          <w:sz w:val="20"/>
          <w:szCs w:val="20"/>
          <w:u w:val="single"/>
        </w:rPr>
      </w:pPr>
    </w:p>
    <w:p w:rsidR="00514ECD" w:rsidRPr="00514ECD" w:rsidRDefault="00514ECD" w:rsidP="00514ECD">
      <w:pPr>
        <w:spacing w:after="0" w:line="276" w:lineRule="auto"/>
        <w:ind w:left="1701"/>
        <w:rPr>
          <w:rFonts w:ascii="Arial Narrow" w:eastAsia="Microsoft YaHei" w:hAnsi="Arial Narrow"/>
          <w:b/>
          <w:bCs/>
          <w:sz w:val="20"/>
          <w:szCs w:val="20"/>
          <w:u w:val="single"/>
        </w:rPr>
      </w:pPr>
    </w:p>
    <w:p w:rsidR="00E85285" w:rsidRDefault="00444B12" w:rsidP="00A30359">
      <w:pPr>
        <w:numPr>
          <w:ilvl w:val="0"/>
          <w:numId w:val="1"/>
        </w:numPr>
        <w:spacing w:after="0" w:line="276" w:lineRule="auto"/>
        <w:ind w:left="1701" w:hanging="284"/>
        <w:rPr>
          <w:rFonts w:ascii="Arial Narrow" w:eastAsia="Microsoft YaHei" w:hAnsi="Arial Narrow"/>
          <w:b/>
          <w:bCs/>
          <w:u w:val="single"/>
        </w:rPr>
      </w:pPr>
      <w:r>
        <w:rPr>
          <w:rFonts w:ascii="Arial Narrow" w:eastAsia="Microsoft YaHei" w:hAnsi="Arial Narrow"/>
          <w:b/>
          <w:bCs/>
          <w:u w:val="single"/>
        </w:rPr>
        <w:t>Descriptif produit</w:t>
      </w:r>
    </w:p>
    <w:p w:rsidR="007F6F81" w:rsidRDefault="007F6F81" w:rsidP="007F6F81">
      <w:pPr>
        <w:spacing w:after="0"/>
        <w:ind w:firstLine="708"/>
        <w:rPr>
          <w:rFonts w:ascii="Arial Narrow" w:hAnsi="Arial Narrow"/>
          <w:sz w:val="22"/>
          <w:szCs w:val="22"/>
        </w:rPr>
      </w:pPr>
    </w:p>
    <w:p w:rsidR="00A34098" w:rsidRPr="00A34098" w:rsidRDefault="00A34098" w:rsidP="00A34098">
      <w:pPr>
        <w:spacing w:after="0"/>
        <w:rPr>
          <w:rFonts w:ascii="Arial Narrow" w:hAnsi="Arial Narrow"/>
          <w:sz w:val="22"/>
          <w:szCs w:val="22"/>
        </w:rPr>
      </w:pPr>
      <w:r w:rsidRPr="00A34098">
        <w:rPr>
          <w:rFonts w:ascii="Arial Narrow" w:hAnsi="Arial Narrow"/>
          <w:sz w:val="22"/>
          <w:szCs w:val="22"/>
        </w:rPr>
        <w:t xml:space="preserve">Fourniture et pose </w:t>
      </w:r>
      <w:r w:rsidRPr="00A34098">
        <w:rPr>
          <w:rFonts w:ascii="Arial Narrow" w:hAnsi="Arial Narrow"/>
          <w:color w:val="C00000"/>
          <w:sz w:val="22"/>
          <w:szCs w:val="22"/>
        </w:rPr>
        <w:t>d’amenées d’air (DAS) et</w:t>
      </w:r>
      <w:r w:rsidR="00736360">
        <w:rPr>
          <w:rFonts w:ascii="Arial Narrow" w:hAnsi="Arial Narrow"/>
          <w:color w:val="C00000"/>
          <w:sz w:val="22"/>
          <w:szCs w:val="22"/>
        </w:rPr>
        <w:t xml:space="preserve"> </w:t>
      </w:r>
      <w:r w:rsidRPr="00A34098">
        <w:rPr>
          <w:rFonts w:ascii="Arial Narrow" w:hAnsi="Arial Narrow"/>
          <w:color w:val="C00000"/>
          <w:sz w:val="22"/>
          <w:szCs w:val="22"/>
        </w:rPr>
        <w:t>/</w:t>
      </w:r>
      <w:r w:rsidR="00736360">
        <w:rPr>
          <w:rFonts w:ascii="Arial Narrow" w:hAnsi="Arial Narrow"/>
          <w:color w:val="C00000"/>
          <w:sz w:val="22"/>
          <w:szCs w:val="22"/>
        </w:rPr>
        <w:t xml:space="preserve"> </w:t>
      </w:r>
      <w:bookmarkStart w:id="0" w:name="_GoBack"/>
      <w:bookmarkEnd w:id="0"/>
      <w:r w:rsidRPr="00A34098">
        <w:rPr>
          <w:rFonts w:ascii="Arial Narrow" w:hAnsi="Arial Narrow"/>
          <w:color w:val="C00000"/>
          <w:sz w:val="22"/>
          <w:szCs w:val="22"/>
        </w:rPr>
        <w:t>ou d’évacuations de fumées (DENFC)</w:t>
      </w:r>
      <w:r w:rsidRPr="00A34098">
        <w:rPr>
          <w:rFonts w:ascii="Arial Narrow" w:hAnsi="Arial Narrow"/>
          <w:sz w:val="22"/>
          <w:szCs w:val="22"/>
        </w:rPr>
        <w:t xml:space="preserve"> de type CERTILAM F de chez SOUCHIER SAS ou techniquement équivalent. Profils série froide de type.</w:t>
      </w:r>
    </w:p>
    <w:p w:rsidR="00A34098" w:rsidRDefault="00A34098" w:rsidP="00A34098">
      <w:pPr>
        <w:spacing w:after="0"/>
        <w:rPr>
          <w:rFonts w:ascii="Arial Narrow" w:hAnsi="Arial Narrow"/>
          <w:sz w:val="22"/>
          <w:szCs w:val="22"/>
        </w:rPr>
      </w:pPr>
    </w:p>
    <w:p w:rsidR="00A34098" w:rsidRPr="00A34098" w:rsidRDefault="00A34098" w:rsidP="00A34098">
      <w:pPr>
        <w:spacing w:after="0"/>
        <w:rPr>
          <w:rFonts w:ascii="Arial Narrow" w:hAnsi="Arial Narrow"/>
          <w:sz w:val="22"/>
          <w:szCs w:val="22"/>
        </w:rPr>
      </w:pPr>
      <w:r w:rsidRPr="00A34098">
        <w:rPr>
          <w:rFonts w:ascii="Arial Narrow" w:hAnsi="Arial Narrow"/>
          <w:sz w:val="22"/>
          <w:szCs w:val="22"/>
        </w:rPr>
        <w:t xml:space="preserve">Manœuvre pneumatique ouverture et fermeture de type B (émission), motorisation par vérin(s) double effet sur traverse support spécifique. Lames </w:t>
      </w:r>
      <w:r w:rsidRPr="00A34098">
        <w:rPr>
          <w:rFonts w:ascii="Arial Narrow" w:hAnsi="Arial Narrow"/>
          <w:color w:val="C00000"/>
          <w:sz w:val="22"/>
          <w:szCs w:val="22"/>
        </w:rPr>
        <w:t>aluminium simple peau (non isolées) / lames seules isolées (cadre D) / lames et cadre isolées</w:t>
      </w:r>
      <w:r w:rsidRPr="00A34098">
        <w:rPr>
          <w:rFonts w:ascii="Arial Narrow" w:hAnsi="Arial Narrow"/>
          <w:sz w:val="22"/>
          <w:szCs w:val="22"/>
        </w:rPr>
        <w:t>.</w:t>
      </w:r>
    </w:p>
    <w:p w:rsidR="00A34098" w:rsidRDefault="00A34098" w:rsidP="00A34098">
      <w:pPr>
        <w:spacing w:after="0"/>
        <w:rPr>
          <w:rFonts w:ascii="Arial Narrow" w:hAnsi="Arial Narrow"/>
          <w:sz w:val="22"/>
          <w:szCs w:val="22"/>
        </w:rPr>
      </w:pPr>
    </w:p>
    <w:p w:rsidR="00A34098" w:rsidRPr="00A34098" w:rsidRDefault="00A34098" w:rsidP="00A34098">
      <w:pPr>
        <w:spacing w:after="0"/>
        <w:rPr>
          <w:rFonts w:ascii="Arial Narrow" w:hAnsi="Arial Narrow"/>
          <w:sz w:val="22"/>
          <w:szCs w:val="22"/>
        </w:rPr>
      </w:pPr>
      <w:r w:rsidRPr="00A34098">
        <w:rPr>
          <w:rFonts w:ascii="Arial Narrow" w:hAnsi="Arial Narrow"/>
          <w:sz w:val="22"/>
          <w:szCs w:val="22"/>
        </w:rPr>
        <w:t>L’entreprise prendra en compte l’environnement du châssis pour définir le type de cadre périphérique le plus adapté à la mise en œuvre projetée :</w:t>
      </w:r>
    </w:p>
    <w:p w:rsidR="00A34098" w:rsidRDefault="00A34098" w:rsidP="00A34098">
      <w:pPr>
        <w:spacing w:after="0"/>
        <w:rPr>
          <w:rFonts w:ascii="Arial Narrow" w:hAnsi="Arial Narrow"/>
          <w:sz w:val="22"/>
          <w:szCs w:val="22"/>
        </w:rPr>
      </w:pPr>
    </w:p>
    <w:p w:rsidR="00A34098" w:rsidRPr="00A34098" w:rsidRDefault="00A34098" w:rsidP="00A34098">
      <w:pPr>
        <w:pStyle w:val="Paragraphedeliste"/>
        <w:numPr>
          <w:ilvl w:val="0"/>
          <w:numId w:val="8"/>
        </w:numPr>
        <w:spacing w:after="0"/>
        <w:rPr>
          <w:rFonts w:ascii="Arial Narrow" w:hAnsi="Arial Narrow"/>
          <w:color w:val="C00000"/>
          <w:sz w:val="22"/>
          <w:szCs w:val="22"/>
        </w:rPr>
      </w:pPr>
      <w:r w:rsidRPr="00A34098">
        <w:rPr>
          <w:rFonts w:ascii="Arial Narrow" w:hAnsi="Arial Narrow"/>
          <w:color w:val="C00000"/>
          <w:sz w:val="22"/>
          <w:szCs w:val="22"/>
        </w:rPr>
        <w:t>Cadre A pour pose entre tableaux</w:t>
      </w:r>
    </w:p>
    <w:p w:rsidR="00A34098" w:rsidRPr="00A34098" w:rsidRDefault="00A34098" w:rsidP="00A34098">
      <w:pPr>
        <w:pStyle w:val="Paragraphedeliste"/>
        <w:numPr>
          <w:ilvl w:val="0"/>
          <w:numId w:val="8"/>
        </w:numPr>
        <w:spacing w:after="0"/>
        <w:rPr>
          <w:rFonts w:ascii="Arial Narrow" w:hAnsi="Arial Narrow"/>
          <w:color w:val="C00000"/>
          <w:sz w:val="22"/>
          <w:szCs w:val="22"/>
        </w:rPr>
      </w:pPr>
      <w:r w:rsidRPr="00A34098">
        <w:rPr>
          <w:rFonts w:ascii="Arial Narrow" w:hAnsi="Arial Narrow"/>
          <w:color w:val="C00000"/>
          <w:sz w:val="22"/>
          <w:szCs w:val="22"/>
        </w:rPr>
        <w:t>Cadre D pour pose en trémie(s) à recouvrement par l’extérieur de la paroi</w:t>
      </w:r>
    </w:p>
    <w:p w:rsidR="00A34098" w:rsidRPr="00A34098" w:rsidRDefault="00A34098" w:rsidP="00A34098">
      <w:pPr>
        <w:pStyle w:val="Paragraphedeliste"/>
        <w:numPr>
          <w:ilvl w:val="0"/>
          <w:numId w:val="8"/>
        </w:numPr>
        <w:spacing w:after="0"/>
        <w:rPr>
          <w:rFonts w:ascii="Arial Narrow" w:hAnsi="Arial Narrow"/>
          <w:color w:val="C00000"/>
          <w:sz w:val="22"/>
          <w:szCs w:val="22"/>
        </w:rPr>
      </w:pPr>
      <w:r w:rsidRPr="00A34098">
        <w:rPr>
          <w:rFonts w:ascii="Arial Narrow" w:hAnsi="Arial Narrow"/>
          <w:color w:val="C00000"/>
          <w:sz w:val="22"/>
          <w:szCs w:val="22"/>
        </w:rPr>
        <w:t>Cadre F ou C délignés pour pose en sheds ou barres à vitres</w:t>
      </w:r>
    </w:p>
    <w:p w:rsidR="00A34098" w:rsidRPr="00A34098" w:rsidRDefault="00A34098" w:rsidP="00A34098">
      <w:pPr>
        <w:pStyle w:val="Paragraphedeliste"/>
        <w:numPr>
          <w:ilvl w:val="0"/>
          <w:numId w:val="8"/>
        </w:numPr>
        <w:spacing w:after="0"/>
        <w:rPr>
          <w:rFonts w:ascii="Arial Narrow" w:hAnsi="Arial Narrow"/>
          <w:color w:val="C00000"/>
          <w:sz w:val="22"/>
          <w:szCs w:val="22"/>
        </w:rPr>
      </w:pPr>
      <w:r w:rsidRPr="00A34098">
        <w:rPr>
          <w:rFonts w:ascii="Arial Narrow" w:hAnsi="Arial Narrow"/>
          <w:color w:val="C00000"/>
          <w:sz w:val="22"/>
          <w:szCs w:val="22"/>
        </w:rPr>
        <w:t>Cadre G ou C délignés pour pose entre tableaux depuis l’intérieur du bâtiment</w:t>
      </w:r>
    </w:p>
    <w:p w:rsidR="00A34098" w:rsidRDefault="00A34098" w:rsidP="00A34098">
      <w:pPr>
        <w:spacing w:after="0"/>
        <w:rPr>
          <w:rFonts w:ascii="Arial Narrow" w:hAnsi="Arial Narrow"/>
          <w:sz w:val="22"/>
          <w:szCs w:val="22"/>
        </w:rPr>
      </w:pPr>
    </w:p>
    <w:p w:rsidR="00A34098" w:rsidRDefault="00A34098" w:rsidP="00A34098">
      <w:pPr>
        <w:spacing w:after="0"/>
        <w:rPr>
          <w:rFonts w:ascii="Arial Narrow" w:hAnsi="Arial Narrow"/>
          <w:sz w:val="22"/>
          <w:szCs w:val="22"/>
        </w:rPr>
      </w:pPr>
      <w:r w:rsidRPr="00A34098">
        <w:rPr>
          <w:rFonts w:ascii="Arial Narrow" w:hAnsi="Arial Narrow"/>
          <w:sz w:val="22"/>
          <w:szCs w:val="22"/>
        </w:rPr>
        <w:t xml:space="preserve">Finition aluminium anodisée </w:t>
      </w:r>
      <w:r w:rsidRPr="00A34098">
        <w:rPr>
          <w:rFonts w:ascii="Arial Narrow" w:hAnsi="Arial Narrow"/>
          <w:color w:val="C00000"/>
          <w:sz w:val="22"/>
          <w:szCs w:val="22"/>
        </w:rPr>
        <w:t>teinte naturelle / couleur XXXX / laquée suivant nuancier RAL (teinte au choix de l’architecte), avec / sans</w:t>
      </w:r>
      <w:r w:rsidRPr="00A34098">
        <w:rPr>
          <w:rFonts w:ascii="Arial Narrow" w:hAnsi="Arial Narrow"/>
          <w:sz w:val="22"/>
          <w:szCs w:val="22"/>
        </w:rPr>
        <w:t xml:space="preserve"> contacts de position. </w:t>
      </w:r>
    </w:p>
    <w:p w:rsidR="00A34098" w:rsidRPr="00A34098" w:rsidRDefault="00A34098" w:rsidP="00A34098">
      <w:pPr>
        <w:spacing w:after="0"/>
        <w:rPr>
          <w:rFonts w:ascii="Arial Narrow" w:hAnsi="Arial Narrow"/>
          <w:sz w:val="22"/>
          <w:szCs w:val="22"/>
        </w:rPr>
      </w:pPr>
    </w:p>
    <w:p w:rsidR="00A34098" w:rsidRPr="00A34098" w:rsidRDefault="00A34098" w:rsidP="00A34098">
      <w:pPr>
        <w:spacing w:after="0"/>
        <w:rPr>
          <w:rFonts w:ascii="Arial Narrow" w:hAnsi="Arial Narrow"/>
          <w:sz w:val="22"/>
          <w:szCs w:val="22"/>
        </w:rPr>
      </w:pPr>
      <w:r w:rsidRPr="00A34098">
        <w:rPr>
          <w:rFonts w:ascii="Arial Narrow" w:hAnsi="Arial Narrow"/>
          <w:sz w:val="22"/>
          <w:szCs w:val="22"/>
        </w:rPr>
        <w:t>Ce DAS / DENFC sera certifié CE 12 101-2 et NF S 61-937 ; l’entreprise présentera les procès-verbaux à la maîtrise d’œuvre avant tout début d’exécution.</w:t>
      </w:r>
    </w:p>
    <w:p w:rsidR="00B90002" w:rsidRPr="00B90002" w:rsidRDefault="00B90002" w:rsidP="00B90002">
      <w:pPr>
        <w:spacing w:after="0"/>
        <w:rPr>
          <w:rFonts w:ascii="Arial Narrow" w:hAnsi="Arial Narrow"/>
          <w:sz w:val="22"/>
          <w:szCs w:val="22"/>
        </w:rPr>
      </w:pPr>
    </w:p>
    <w:p w:rsidR="00B90002" w:rsidRPr="00B90002" w:rsidRDefault="00B90002" w:rsidP="00B90002">
      <w:pPr>
        <w:spacing w:after="0"/>
        <w:rPr>
          <w:rFonts w:ascii="Arial Narrow" w:hAnsi="Arial Narrow"/>
          <w:sz w:val="22"/>
          <w:szCs w:val="22"/>
        </w:rPr>
      </w:pPr>
      <w:r w:rsidRPr="00B90002">
        <w:rPr>
          <w:rFonts w:ascii="Arial Narrow" w:hAnsi="Arial Narrow"/>
          <w:sz w:val="22"/>
          <w:szCs w:val="22"/>
        </w:rPr>
        <w:t>Mise en œuvre conforme aux Règles Professionnelles et aux recommandations du fabricant.</w:t>
      </w:r>
    </w:p>
    <w:p w:rsidR="007F6F81" w:rsidRDefault="007F6F81" w:rsidP="007F6F81">
      <w:pPr>
        <w:spacing w:after="0"/>
        <w:rPr>
          <w:rFonts w:ascii="Arial Narrow" w:hAnsi="Arial Narrow"/>
          <w:sz w:val="22"/>
          <w:szCs w:val="22"/>
        </w:rPr>
      </w:pPr>
    </w:p>
    <w:p w:rsidR="007F6F81" w:rsidRDefault="007F6F81" w:rsidP="007F6F81">
      <w:pPr>
        <w:spacing w:after="0"/>
        <w:rPr>
          <w:rFonts w:ascii="Arial Narrow" w:hAnsi="Arial Narrow"/>
          <w:sz w:val="22"/>
          <w:szCs w:val="22"/>
        </w:rPr>
      </w:pPr>
      <w:r w:rsidRPr="007F6F81">
        <w:rPr>
          <w:rFonts w:ascii="Arial Narrow" w:hAnsi="Arial Narrow"/>
          <w:sz w:val="22"/>
          <w:szCs w:val="22"/>
        </w:rPr>
        <w:t>Repère 1 : Dimensions hors tout dormants (L x Ht)</w:t>
      </w:r>
      <w:r w:rsidRPr="00B90002">
        <w:rPr>
          <w:rFonts w:ascii="Arial Narrow" w:hAnsi="Arial Narrow"/>
          <w:sz w:val="2"/>
          <w:szCs w:val="2"/>
        </w:rPr>
        <w:t xml:space="preserve"> </w:t>
      </w:r>
      <w:r w:rsidRPr="007F6F81">
        <w:rPr>
          <w:rFonts w:ascii="Arial Narrow" w:hAnsi="Arial Narrow"/>
          <w:sz w:val="22"/>
          <w:szCs w:val="22"/>
        </w:rPr>
        <w:t>…</w:t>
      </w:r>
      <w:r w:rsidR="00B90002">
        <w:rPr>
          <w:rFonts w:ascii="Arial Narrow" w:hAnsi="Arial Narrow"/>
          <w:sz w:val="22"/>
          <w:szCs w:val="22"/>
        </w:rPr>
        <w:t>…..</w:t>
      </w:r>
      <w:r w:rsidRPr="007F6F81">
        <w:rPr>
          <w:rFonts w:ascii="Arial Narrow" w:hAnsi="Arial Narrow"/>
          <w:sz w:val="22"/>
          <w:szCs w:val="22"/>
        </w:rPr>
        <w:t>….</w:t>
      </w:r>
      <w:r w:rsidR="00B90002" w:rsidRPr="00B90002">
        <w:rPr>
          <w:rFonts w:ascii="Arial Narrow" w:hAnsi="Arial Narrow"/>
          <w:sz w:val="14"/>
          <w:szCs w:val="14"/>
        </w:rPr>
        <w:t xml:space="preserve"> </w:t>
      </w:r>
      <w:r w:rsidRPr="007F6F81">
        <w:rPr>
          <w:rFonts w:ascii="Arial Narrow" w:hAnsi="Arial Narrow"/>
          <w:sz w:val="22"/>
          <w:szCs w:val="22"/>
        </w:rPr>
        <w:t>:</w:t>
      </w:r>
    </w:p>
    <w:p w:rsidR="00B90002" w:rsidRDefault="00B90002" w:rsidP="00B90002">
      <w:pPr>
        <w:spacing w:after="0"/>
        <w:rPr>
          <w:rFonts w:ascii="Arial Narrow" w:hAnsi="Arial Narrow"/>
          <w:sz w:val="22"/>
          <w:szCs w:val="22"/>
        </w:rPr>
      </w:pPr>
      <w:r w:rsidRPr="007F6F81">
        <w:rPr>
          <w:rFonts w:ascii="Arial Narrow" w:hAnsi="Arial Narrow"/>
          <w:sz w:val="22"/>
          <w:szCs w:val="22"/>
        </w:rPr>
        <w:t xml:space="preserve">                  Dimensions </w:t>
      </w:r>
      <w:r>
        <w:rPr>
          <w:rFonts w:ascii="Arial Narrow" w:hAnsi="Arial Narrow"/>
          <w:sz w:val="22"/>
          <w:szCs w:val="22"/>
        </w:rPr>
        <w:t>trémies</w:t>
      </w:r>
      <w:r w:rsidRPr="007F6F81">
        <w:rPr>
          <w:rFonts w:ascii="Arial Narrow" w:hAnsi="Arial Narrow"/>
          <w:sz w:val="22"/>
          <w:szCs w:val="22"/>
        </w:rPr>
        <w:t xml:space="preserve"> </w:t>
      </w:r>
      <w:r>
        <w:rPr>
          <w:rFonts w:ascii="Arial Narrow" w:hAnsi="Arial Narrow"/>
          <w:sz w:val="22"/>
          <w:szCs w:val="22"/>
        </w:rPr>
        <w:t>appareil</w:t>
      </w:r>
      <w:r w:rsidRPr="007F6F81">
        <w:rPr>
          <w:rFonts w:ascii="Arial Narrow" w:hAnsi="Arial Narrow"/>
          <w:sz w:val="22"/>
          <w:szCs w:val="22"/>
        </w:rPr>
        <w:t xml:space="preserve"> (L x Ht)</w:t>
      </w:r>
      <w:r w:rsidRPr="00B90002">
        <w:rPr>
          <w:rFonts w:ascii="Arial Narrow" w:hAnsi="Arial Narrow"/>
          <w:sz w:val="6"/>
          <w:szCs w:val="6"/>
        </w:rPr>
        <w:t xml:space="preserve"> </w:t>
      </w:r>
      <w:r w:rsidRPr="007F6F81">
        <w:rPr>
          <w:rFonts w:ascii="Arial Narrow" w:hAnsi="Arial Narrow"/>
          <w:sz w:val="22"/>
          <w:szCs w:val="22"/>
        </w:rPr>
        <w:t>…</w:t>
      </w:r>
      <w:r>
        <w:rPr>
          <w:rFonts w:ascii="Arial Narrow" w:hAnsi="Arial Narrow"/>
          <w:sz w:val="22"/>
          <w:szCs w:val="22"/>
        </w:rPr>
        <w:t>…….</w:t>
      </w:r>
      <w:r w:rsidRPr="007F6F81">
        <w:rPr>
          <w:rFonts w:ascii="Arial Narrow" w:hAnsi="Arial Narrow"/>
          <w:sz w:val="22"/>
          <w:szCs w:val="22"/>
        </w:rPr>
        <w:t>…</w:t>
      </w:r>
      <w:r>
        <w:rPr>
          <w:rFonts w:ascii="Arial Narrow" w:hAnsi="Arial Narrow"/>
          <w:sz w:val="22"/>
          <w:szCs w:val="22"/>
        </w:rPr>
        <w:t>.</w:t>
      </w:r>
      <w:r w:rsidRPr="007F6F81">
        <w:rPr>
          <w:rFonts w:ascii="Arial Narrow" w:hAnsi="Arial Narrow"/>
          <w:sz w:val="22"/>
          <w:szCs w:val="22"/>
        </w:rPr>
        <w:t>.</w:t>
      </w:r>
      <w:r>
        <w:rPr>
          <w:rFonts w:ascii="Arial Narrow" w:hAnsi="Arial Narrow"/>
          <w:sz w:val="22"/>
          <w:szCs w:val="22"/>
        </w:rPr>
        <w:t xml:space="preserve"> </w:t>
      </w:r>
      <w:r w:rsidRPr="007F6F81">
        <w:rPr>
          <w:rFonts w:ascii="Arial Narrow" w:hAnsi="Arial Narrow"/>
          <w:sz w:val="22"/>
          <w:szCs w:val="22"/>
        </w:rPr>
        <w:t>:</w:t>
      </w:r>
    </w:p>
    <w:p w:rsidR="007F6F81" w:rsidRDefault="007F6F81" w:rsidP="00B90002">
      <w:pPr>
        <w:spacing w:after="0"/>
        <w:rPr>
          <w:rFonts w:ascii="Arial Narrow" w:hAnsi="Arial Narrow"/>
          <w:sz w:val="22"/>
          <w:szCs w:val="22"/>
        </w:rPr>
      </w:pPr>
      <w:r w:rsidRPr="007F6F81">
        <w:rPr>
          <w:rFonts w:ascii="Arial Narrow" w:hAnsi="Arial Narrow"/>
          <w:sz w:val="22"/>
          <w:szCs w:val="22"/>
        </w:rPr>
        <w:t xml:space="preserve">                  Surface libre </w:t>
      </w:r>
      <w:r w:rsidR="0021403C" w:rsidRPr="0021403C">
        <w:rPr>
          <w:rFonts w:ascii="Arial Narrow" w:hAnsi="Arial Narrow"/>
          <w:sz w:val="22"/>
          <w:szCs w:val="22"/>
        </w:rPr>
        <w:t xml:space="preserve">calculée </w:t>
      </w:r>
      <w:r w:rsidR="0021403C">
        <w:rPr>
          <w:rFonts w:ascii="Arial Narrow" w:hAnsi="Arial Narrow"/>
          <w:sz w:val="22"/>
          <w:szCs w:val="22"/>
        </w:rPr>
        <w:t>(Av) en m²</w:t>
      </w:r>
      <w:r w:rsidR="0021403C" w:rsidRPr="00B90002">
        <w:rPr>
          <w:rFonts w:ascii="Arial Narrow" w:hAnsi="Arial Narrow"/>
          <w:sz w:val="16"/>
          <w:szCs w:val="16"/>
        </w:rPr>
        <w:t xml:space="preserve"> </w:t>
      </w:r>
      <w:r w:rsidRPr="007F6F81">
        <w:rPr>
          <w:rFonts w:ascii="Arial Narrow" w:hAnsi="Arial Narrow"/>
          <w:sz w:val="22"/>
          <w:szCs w:val="22"/>
        </w:rPr>
        <w:t>…</w:t>
      </w:r>
      <w:r w:rsidR="00B90002">
        <w:rPr>
          <w:rFonts w:ascii="Arial Narrow" w:hAnsi="Arial Narrow"/>
          <w:sz w:val="22"/>
          <w:szCs w:val="22"/>
        </w:rPr>
        <w:t>.</w:t>
      </w:r>
      <w:r w:rsidR="0021403C">
        <w:rPr>
          <w:rFonts w:ascii="Arial Narrow" w:hAnsi="Arial Narrow"/>
          <w:sz w:val="22"/>
          <w:szCs w:val="22"/>
        </w:rPr>
        <w:t>.</w:t>
      </w:r>
      <w:r w:rsidRPr="007F6F81">
        <w:rPr>
          <w:rFonts w:ascii="Arial Narrow" w:hAnsi="Arial Narrow"/>
          <w:sz w:val="22"/>
          <w:szCs w:val="22"/>
        </w:rPr>
        <w:t>…</w:t>
      </w:r>
      <w:r w:rsidR="00B90002">
        <w:rPr>
          <w:rFonts w:ascii="Arial Narrow" w:hAnsi="Arial Narrow"/>
          <w:sz w:val="22"/>
          <w:szCs w:val="22"/>
        </w:rPr>
        <w:t>……..</w:t>
      </w:r>
      <w:r w:rsidRPr="007F6F81">
        <w:rPr>
          <w:rFonts w:ascii="Arial Narrow" w:hAnsi="Arial Narrow"/>
          <w:sz w:val="22"/>
          <w:szCs w:val="22"/>
        </w:rPr>
        <w:t>…. :</w:t>
      </w:r>
    </w:p>
    <w:p w:rsidR="00B90002" w:rsidRDefault="00B90002" w:rsidP="00B90002">
      <w:pPr>
        <w:spacing w:after="0"/>
        <w:rPr>
          <w:rFonts w:ascii="Arial Narrow" w:hAnsi="Arial Narrow"/>
          <w:sz w:val="22"/>
          <w:szCs w:val="22"/>
        </w:rPr>
      </w:pPr>
      <w:r w:rsidRPr="007F6F81">
        <w:rPr>
          <w:rFonts w:ascii="Arial Narrow" w:hAnsi="Arial Narrow"/>
          <w:sz w:val="22"/>
          <w:szCs w:val="22"/>
        </w:rPr>
        <w:t xml:space="preserve">                  Surface </w:t>
      </w:r>
      <w:r>
        <w:rPr>
          <w:rFonts w:ascii="Arial Narrow" w:hAnsi="Arial Narrow"/>
          <w:sz w:val="22"/>
          <w:szCs w:val="22"/>
        </w:rPr>
        <w:t>Utile d’Évacuation - SUE</w:t>
      </w:r>
      <w:r w:rsidRPr="0021403C">
        <w:rPr>
          <w:rFonts w:ascii="Arial Narrow" w:hAnsi="Arial Narrow"/>
          <w:sz w:val="22"/>
          <w:szCs w:val="22"/>
        </w:rPr>
        <w:t xml:space="preserve"> </w:t>
      </w:r>
      <w:r>
        <w:rPr>
          <w:rFonts w:ascii="Arial Narrow" w:hAnsi="Arial Narrow"/>
          <w:sz w:val="22"/>
          <w:szCs w:val="22"/>
        </w:rPr>
        <w:t>(Aa) en m²</w:t>
      </w:r>
      <w:r w:rsidRPr="00B90002">
        <w:rPr>
          <w:rFonts w:ascii="Arial Narrow" w:hAnsi="Arial Narrow"/>
          <w:sz w:val="18"/>
          <w:szCs w:val="18"/>
        </w:rPr>
        <w:t xml:space="preserve"> </w:t>
      </w:r>
      <w:r>
        <w:rPr>
          <w:rFonts w:ascii="Arial Narrow" w:hAnsi="Arial Narrow"/>
          <w:sz w:val="22"/>
          <w:szCs w:val="22"/>
        </w:rPr>
        <w:t xml:space="preserve"> </w:t>
      </w:r>
      <w:r w:rsidRPr="007F6F81">
        <w:rPr>
          <w:rFonts w:ascii="Arial Narrow" w:hAnsi="Arial Narrow"/>
          <w:sz w:val="22"/>
          <w:szCs w:val="22"/>
        </w:rPr>
        <w:t>… :</w:t>
      </w:r>
    </w:p>
    <w:p w:rsidR="0021403C" w:rsidRPr="007F6F81" w:rsidRDefault="0021403C" w:rsidP="0021403C">
      <w:pPr>
        <w:spacing w:after="0"/>
        <w:rPr>
          <w:rFonts w:ascii="Arial Narrow" w:hAnsi="Arial Narrow"/>
          <w:sz w:val="22"/>
          <w:szCs w:val="22"/>
        </w:rPr>
      </w:pPr>
      <w:r w:rsidRPr="007F6F81">
        <w:rPr>
          <w:rFonts w:ascii="Arial Narrow" w:hAnsi="Arial Narrow"/>
          <w:sz w:val="22"/>
          <w:szCs w:val="22"/>
        </w:rPr>
        <w:t xml:space="preserve">                  </w:t>
      </w:r>
      <w:r w:rsidRPr="0021403C">
        <w:rPr>
          <w:rFonts w:ascii="Arial Narrow" w:hAnsi="Arial Narrow"/>
          <w:sz w:val="22"/>
          <w:szCs w:val="22"/>
        </w:rPr>
        <w:t>Coefficient de déperdition thermique (Uw)</w:t>
      </w:r>
      <w:r w:rsidRPr="00B90002">
        <w:rPr>
          <w:rFonts w:ascii="Arial Narrow" w:hAnsi="Arial Narrow"/>
          <w:sz w:val="10"/>
          <w:szCs w:val="10"/>
        </w:rPr>
        <w:t xml:space="preserve"> </w:t>
      </w:r>
      <w:r w:rsidR="00B90002">
        <w:rPr>
          <w:rFonts w:ascii="Arial Narrow" w:hAnsi="Arial Narrow"/>
          <w:sz w:val="22"/>
          <w:szCs w:val="22"/>
        </w:rPr>
        <w:t>…..</w:t>
      </w:r>
      <w:r>
        <w:rPr>
          <w:rFonts w:ascii="Arial Narrow" w:hAnsi="Arial Narrow"/>
          <w:sz w:val="22"/>
          <w:szCs w:val="22"/>
        </w:rPr>
        <w:t>…</w:t>
      </w:r>
      <w:r w:rsidRPr="007F6F81">
        <w:rPr>
          <w:rFonts w:ascii="Arial Narrow" w:hAnsi="Arial Narrow"/>
          <w:sz w:val="22"/>
          <w:szCs w:val="22"/>
        </w:rPr>
        <w:t xml:space="preserve"> :</w:t>
      </w:r>
    </w:p>
    <w:p w:rsidR="007F6F81" w:rsidRPr="007F6F81" w:rsidRDefault="00B90002" w:rsidP="007F6F81">
      <w:pPr>
        <w:spacing w:after="0"/>
        <w:rPr>
          <w:rFonts w:ascii="Arial Narrow" w:hAnsi="Arial Narrow"/>
          <w:sz w:val="22"/>
          <w:szCs w:val="22"/>
        </w:rPr>
      </w:pPr>
      <w:r>
        <w:rPr>
          <w:rFonts w:ascii="Arial Narrow" w:hAnsi="Arial Narrow"/>
          <w:sz w:val="22"/>
          <w:szCs w:val="22"/>
        </w:rPr>
        <w:t xml:space="preserve">                  Localisation </w:t>
      </w:r>
      <w:r w:rsidR="00593E6D" w:rsidRPr="00593E6D">
        <w:rPr>
          <w:rFonts w:ascii="Arial Narrow" w:hAnsi="Arial Narrow"/>
          <w:sz w:val="22"/>
          <w:szCs w:val="22"/>
        </w:rPr>
        <w:t xml:space="preserve"> </w:t>
      </w:r>
      <w:r w:rsidR="00593E6D" w:rsidRPr="007F6F81">
        <w:rPr>
          <w:rFonts w:ascii="Arial Narrow" w:hAnsi="Arial Narrow"/>
          <w:sz w:val="22"/>
          <w:szCs w:val="22"/>
        </w:rPr>
        <w:t>……………………</w:t>
      </w:r>
      <w:r w:rsidR="00593E6D">
        <w:rPr>
          <w:rFonts w:ascii="Arial Narrow" w:hAnsi="Arial Narrow"/>
          <w:sz w:val="22"/>
          <w:szCs w:val="22"/>
        </w:rPr>
        <w:t>……………</w:t>
      </w:r>
      <w:r>
        <w:rPr>
          <w:rFonts w:ascii="Arial Narrow" w:hAnsi="Arial Narrow"/>
          <w:sz w:val="22"/>
          <w:szCs w:val="22"/>
        </w:rPr>
        <w:t>……</w:t>
      </w:r>
      <w:r w:rsidR="00593E6D" w:rsidRPr="007F6F81">
        <w:rPr>
          <w:rFonts w:ascii="Arial Narrow" w:hAnsi="Arial Narrow"/>
          <w:sz w:val="22"/>
          <w:szCs w:val="22"/>
        </w:rPr>
        <w:t>. :</w:t>
      </w:r>
    </w:p>
    <w:p w:rsidR="007F6F81" w:rsidRPr="007F6F81" w:rsidRDefault="00B90002" w:rsidP="007F6F81">
      <w:pPr>
        <w:spacing w:after="0"/>
        <w:rPr>
          <w:rFonts w:ascii="Arial Narrow" w:hAnsi="Arial Narrow"/>
          <w:sz w:val="22"/>
          <w:szCs w:val="22"/>
        </w:rPr>
      </w:pPr>
      <w:r>
        <w:rPr>
          <w:rFonts w:ascii="Arial Narrow" w:hAnsi="Arial Narrow"/>
          <w:sz w:val="22"/>
          <w:szCs w:val="22"/>
        </w:rPr>
        <w:t xml:space="preserve">                  Quantité </w:t>
      </w:r>
      <w:r w:rsidR="00593E6D" w:rsidRPr="00593E6D">
        <w:rPr>
          <w:rFonts w:ascii="Arial Narrow" w:hAnsi="Arial Narrow"/>
          <w:sz w:val="22"/>
          <w:szCs w:val="22"/>
        </w:rPr>
        <w:t xml:space="preserve"> </w:t>
      </w:r>
      <w:r w:rsidR="00593E6D" w:rsidRPr="007F6F81">
        <w:rPr>
          <w:rFonts w:ascii="Arial Narrow" w:hAnsi="Arial Narrow"/>
          <w:sz w:val="22"/>
          <w:szCs w:val="22"/>
        </w:rPr>
        <w:t>……………………</w:t>
      </w:r>
      <w:r w:rsidR="00593E6D">
        <w:rPr>
          <w:rFonts w:ascii="Arial Narrow" w:hAnsi="Arial Narrow"/>
          <w:sz w:val="22"/>
          <w:szCs w:val="22"/>
        </w:rPr>
        <w:t>…..……………</w:t>
      </w:r>
      <w:r>
        <w:rPr>
          <w:rFonts w:ascii="Arial Narrow" w:hAnsi="Arial Narrow"/>
          <w:sz w:val="22"/>
          <w:szCs w:val="22"/>
        </w:rPr>
        <w:t>……</w:t>
      </w:r>
      <w:r w:rsidR="00593E6D" w:rsidRPr="007F6F81">
        <w:rPr>
          <w:rFonts w:ascii="Arial Narrow" w:hAnsi="Arial Narrow"/>
          <w:sz w:val="22"/>
          <w:szCs w:val="22"/>
        </w:rPr>
        <w:t>. :</w:t>
      </w:r>
    </w:p>
    <w:p w:rsidR="007F6F81" w:rsidRDefault="007F6F81" w:rsidP="007F6F81">
      <w:pPr>
        <w:spacing w:after="0"/>
        <w:rPr>
          <w:rFonts w:ascii="Arial Narrow" w:hAnsi="Arial Narrow"/>
          <w:sz w:val="22"/>
          <w:szCs w:val="22"/>
        </w:rPr>
      </w:pPr>
    </w:p>
    <w:p w:rsidR="00B90002" w:rsidRDefault="00B90002" w:rsidP="00B90002">
      <w:pPr>
        <w:spacing w:after="0"/>
        <w:rPr>
          <w:rFonts w:ascii="Arial Narrow" w:hAnsi="Arial Narrow"/>
          <w:sz w:val="22"/>
          <w:szCs w:val="22"/>
        </w:rPr>
      </w:pPr>
      <w:r w:rsidRPr="007F6F81">
        <w:rPr>
          <w:rFonts w:ascii="Arial Narrow" w:hAnsi="Arial Narrow"/>
          <w:sz w:val="22"/>
          <w:szCs w:val="22"/>
        </w:rPr>
        <w:t xml:space="preserve">Repère </w:t>
      </w:r>
      <w:r>
        <w:rPr>
          <w:rFonts w:ascii="Arial Narrow" w:hAnsi="Arial Narrow"/>
          <w:sz w:val="22"/>
          <w:szCs w:val="22"/>
        </w:rPr>
        <w:t>2</w:t>
      </w:r>
      <w:r w:rsidRPr="007F6F81">
        <w:rPr>
          <w:rFonts w:ascii="Arial Narrow" w:hAnsi="Arial Narrow"/>
          <w:sz w:val="22"/>
          <w:szCs w:val="22"/>
        </w:rPr>
        <w:t xml:space="preserve"> : Dimensions hors tout dormants (L x Ht)</w:t>
      </w:r>
      <w:r w:rsidRPr="00B90002">
        <w:rPr>
          <w:rFonts w:ascii="Arial Narrow" w:hAnsi="Arial Narrow"/>
          <w:sz w:val="2"/>
          <w:szCs w:val="2"/>
        </w:rPr>
        <w:t xml:space="preserve"> </w:t>
      </w:r>
      <w:r w:rsidRPr="007F6F81">
        <w:rPr>
          <w:rFonts w:ascii="Arial Narrow" w:hAnsi="Arial Narrow"/>
          <w:sz w:val="22"/>
          <w:szCs w:val="22"/>
        </w:rPr>
        <w:t>…</w:t>
      </w:r>
      <w:r>
        <w:rPr>
          <w:rFonts w:ascii="Arial Narrow" w:hAnsi="Arial Narrow"/>
          <w:sz w:val="22"/>
          <w:szCs w:val="22"/>
        </w:rPr>
        <w:t>…..</w:t>
      </w:r>
      <w:r w:rsidRPr="007F6F81">
        <w:rPr>
          <w:rFonts w:ascii="Arial Narrow" w:hAnsi="Arial Narrow"/>
          <w:sz w:val="22"/>
          <w:szCs w:val="22"/>
        </w:rPr>
        <w:t>….</w:t>
      </w:r>
      <w:r w:rsidRPr="00B90002">
        <w:rPr>
          <w:rFonts w:ascii="Arial Narrow" w:hAnsi="Arial Narrow"/>
          <w:sz w:val="14"/>
          <w:szCs w:val="14"/>
        </w:rPr>
        <w:t xml:space="preserve"> </w:t>
      </w:r>
      <w:r w:rsidRPr="007F6F81">
        <w:rPr>
          <w:rFonts w:ascii="Arial Narrow" w:hAnsi="Arial Narrow"/>
          <w:sz w:val="22"/>
          <w:szCs w:val="22"/>
        </w:rPr>
        <w:t>:</w:t>
      </w:r>
    </w:p>
    <w:p w:rsidR="00B90002" w:rsidRDefault="00B90002" w:rsidP="00B90002">
      <w:pPr>
        <w:spacing w:after="0"/>
        <w:rPr>
          <w:rFonts w:ascii="Arial Narrow" w:hAnsi="Arial Narrow"/>
          <w:sz w:val="22"/>
          <w:szCs w:val="22"/>
        </w:rPr>
      </w:pPr>
      <w:r w:rsidRPr="007F6F81">
        <w:rPr>
          <w:rFonts w:ascii="Arial Narrow" w:hAnsi="Arial Narrow"/>
          <w:sz w:val="22"/>
          <w:szCs w:val="22"/>
        </w:rPr>
        <w:t xml:space="preserve">                  Dimensions </w:t>
      </w:r>
      <w:r>
        <w:rPr>
          <w:rFonts w:ascii="Arial Narrow" w:hAnsi="Arial Narrow"/>
          <w:sz w:val="22"/>
          <w:szCs w:val="22"/>
        </w:rPr>
        <w:t>trémies</w:t>
      </w:r>
      <w:r w:rsidRPr="007F6F81">
        <w:rPr>
          <w:rFonts w:ascii="Arial Narrow" w:hAnsi="Arial Narrow"/>
          <w:sz w:val="22"/>
          <w:szCs w:val="22"/>
        </w:rPr>
        <w:t xml:space="preserve"> </w:t>
      </w:r>
      <w:r>
        <w:rPr>
          <w:rFonts w:ascii="Arial Narrow" w:hAnsi="Arial Narrow"/>
          <w:sz w:val="22"/>
          <w:szCs w:val="22"/>
        </w:rPr>
        <w:t>appareil</w:t>
      </w:r>
      <w:r w:rsidRPr="007F6F81">
        <w:rPr>
          <w:rFonts w:ascii="Arial Narrow" w:hAnsi="Arial Narrow"/>
          <w:sz w:val="22"/>
          <w:szCs w:val="22"/>
        </w:rPr>
        <w:t xml:space="preserve"> (L x Ht)</w:t>
      </w:r>
      <w:r w:rsidRPr="00B90002">
        <w:rPr>
          <w:rFonts w:ascii="Arial Narrow" w:hAnsi="Arial Narrow"/>
          <w:sz w:val="6"/>
          <w:szCs w:val="6"/>
        </w:rPr>
        <w:t xml:space="preserve"> </w:t>
      </w:r>
      <w:r w:rsidRPr="007F6F81">
        <w:rPr>
          <w:rFonts w:ascii="Arial Narrow" w:hAnsi="Arial Narrow"/>
          <w:sz w:val="22"/>
          <w:szCs w:val="22"/>
        </w:rPr>
        <w:t>…</w:t>
      </w:r>
      <w:r>
        <w:rPr>
          <w:rFonts w:ascii="Arial Narrow" w:hAnsi="Arial Narrow"/>
          <w:sz w:val="22"/>
          <w:szCs w:val="22"/>
        </w:rPr>
        <w:t>…….</w:t>
      </w:r>
      <w:r w:rsidRPr="007F6F81">
        <w:rPr>
          <w:rFonts w:ascii="Arial Narrow" w:hAnsi="Arial Narrow"/>
          <w:sz w:val="22"/>
          <w:szCs w:val="22"/>
        </w:rPr>
        <w:t>…</w:t>
      </w:r>
      <w:r>
        <w:rPr>
          <w:rFonts w:ascii="Arial Narrow" w:hAnsi="Arial Narrow"/>
          <w:sz w:val="22"/>
          <w:szCs w:val="22"/>
        </w:rPr>
        <w:t>.</w:t>
      </w:r>
      <w:r w:rsidRPr="007F6F81">
        <w:rPr>
          <w:rFonts w:ascii="Arial Narrow" w:hAnsi="Arial Narrow"/>
          <w:sz w:val="22"/>
          <w:szCs w:val="22"/>
        </w:rPr>
        <w:t>.</w:t>
      </w:r>
      <w:r>
        <w:rPr>
          <w:rFonts w:ascii="Arial Narrow" w:hAnsi="Arial Narrow"/>
          <w:sz w:val="22"/>
          <w:szCs w:val="22"/>
        </w:rPr>
        <w:t xml:space="preserve"> </w:t>
      </w:r>
      <w:r w:rsidRPr="007F6F81">
        <w:rPr>
          <w:rFonts w:ascii="Arial Narrow" w:hAnsi="Arial Narrow"/>
          <w:sz w:val="22"/>
          <w:szCs w:val="22"/>
        </w:rPr>
        <w:t>:</w:t>
      </w:r>
    </w:p>
    <w:p w:rsidR="00B90002" w:rsidRDefault="00B90002" w:rsidP="00B90002">
      <w:pPr>
        <w:spacing w:after="0"/>
        <w:rPr>
          <w:rFonts w:ascii="Arial Narrow" w:hAnsi="Arial Narrow"/>
          <w:sz w:val="22"/>
          <w:szCs w:val="22"/>
        </w:rPr>
      </w:pPr>
      <w:r w:rsidRPr="007F6F81">
        <w:rPr>
          <w:rFonts w:ascii="Arial Narrow" w:hAnsi="Arial Narrow"/>
          <w:sz w:val="22"/>
          <w:szCs w:val="22"/>
        </w:rPr>
        <w:t xml:space="preserve">                  Surface libre </w:t>
      </w:r>
      <w:r w:rsidRPr="0021403C">
        <w:rPr>
          <w:rFonts w:ascii="Arial Narrow" w:hAnsi="Arial Narrow"/>
          <w:sz w:val="22"/>
          <w:szCs w:val="22"/>
        </w:rPr>
        <w:t xml:space="preserve">calculée </w:t>
      </w:r>
      <w:r>
        <w:rPr>
          <w:rFonts w:ascii="Arial Narrow" w:hAnsi="Arial Narrow"/>
          <w:sz w:val="22"/>
          <w:szCs w:val="22"/>
        </w:rPr>
        <w:t>(Av) en m²</w:t>
      </w:r>
      <w:r w:rsidRPr="00B90002">
        <w:rPr>
          <w:rFonts w:ascii="Arial Narrow" w:hAnsi="Arial Narrow"/>
          <w:sz w:val="16"/>
          <w:szCs w:val="16"/>
        </w:rPr>
        <w:t xml:space="preserve"> </w:t>
      </w:r>
      <w:r w:rsidRPr="007F6F81">
        <w:rPr>
          <w:rFonts w:ascii="Arial Narrow" w:hAnsi="Arial Narrow"/>
          <w:sz w:val="22"/>
          <w:szCs w:val="22"/>
        </w:rPr>
        <w:t>…</w:t>
      </w:r>
      <w:r>
        <w:rPr>
          <w:rFonts w:ascii="Arial Narrow" w:hAnsi="Arial Narrow"/>
          <w:sz w:val="22"/>
          <w:szCs w:val="22"/>
        </w:rPr>
        <w:t>..</w:t>
      </w:r>
      <w:r w:rsidRPr="007F6F81">
        <w:rPr>
          <w:rFonts w:ascii="Arial Narrow" w:hAnsi="Arial Narrow"/>
          <w:sz w:val="22"/>
          <w:szCs w:val="22"/>
        </w:rPr>
        <w:t>…</w:t>
      </w:r>
      <w:r>
        <w:rPr>
          <w:rFonts w:ascii="Arial Narrow" w:hAnsi="Arial Narrow"/>
          <w:sz w:val="22"/>
          <w:szCs w:val="22"/>
        </w:rPr>
        <w:t>……..</w:t>
      </w:r>
      <w:r w:rsidRPr="007F6F81">
        <w:rPr>
          <w:rFonts w:ascii="Arial Narrow" w:hAnsi="Arial Narrow"/>
          <w:sz w:val="22"/>
          <w:szCs w:val="22"/>
        </w:rPr>
        <w:t>…. :</w:t>
      </w:r>
    </w:p>
    <w:p w:rsidR="00B90002" w:rsidRDefault="00B90002" w:rsidP="00B90002">
      <w:pPr>
        <w:spacing w:after="0"/>
        <w:rPr>
          <w:rFonts w:ascii="Arial Narrow" w:hAnsi="Arial Narrow"/>
          <w:sz w:val="22"/>
          <w:szCs w:val="22"/>
        </w:rPr>
      </w:pPr>
      <w:r w:rsidRPr="007F6F81">
        <w:rPr>
          <w:rFonts w:ascii="Arial Narrow" w:hAnsi="Arial Narrow"/>
          <w:sz w:val="22"/>
          <w:szCs w:val="22"/>
        </w:rPr>
        <w:t xml:space="preserve">                  Surface </w:t>
      </w:r>
      <w:r>
        <w:rPr>
          <w:rFonts w:ascii="Arial Narrow" w:hAnsi="Arial Narrow"/>
          <w:sz w:val="22"/>
          <w:szCs w:val="22"/>
        </w:rPr>
        <w:t>Utile d’Évacuation - SUE</w:t>
      </w:r>
      <w:r w:rsidRPr="0021403C">
        <w:rPr>
          <w:rFonts w:ascii="Arial Narrow" w:hAnsi="Arial Narrow"/>
          <w:sz w:val="22"/>
          <w:szCs w:val="22"/>
        </w:rPr>
        <w:t xml:space="preserve"> </w:t>
      </w:r>
      <w:r>
        <w:rPr>
          <w:rFonts w:ascii="Arial Narrow" w:hAnsi="Arial Narrow"/>
          <w:sz w:val="22"/>
          <w:szCs w:val="22"/>
        </w:rPr>
        <w:t>(Aa) en m²</w:t>
      </w:r>
      <w:r w:rsidRPr="00B90002">
        <w:rPr>
          <w:rFonts w:ascii="Arial Narrow" w:hAnsi="Arial Narrow"/>
          <w:sz w:val="18"/>
          <w:szCs w:val="18"/>
        </w:rPr>
        <w:t xml:space="preserve"> </w:t>
      </w:r>
      <w:r>
        <w:rPr>
          <w:rFonts w:ascii="Arial Narrow" w:hAnsi="Arial Narrow"/>
          <w:sz w:val="22"/>
          <w:szCs w:val="22"/>
        </w:rPr>
        <w:t xml:space="preserve"> </w:t>
      </w:r>
      <w:r w:rsidRPr="007F6F81">
        <w:rPr>
          <w:rFonts w:ascii="Arial Narrow" w:hAnsi="Arial Narrow"/>
          <w:sz w:val="22"/>
          <w:szCs w:val="22"/>
        </w:rPr>
        <w:t>… :</w:t>
      </w:r>
    </w:p>
    <w:p w:rsidR="00B90002" w:rsidRPr="007F6F81" w:rsidRDefault="00B90002" w:rsidP="00B90002">
      <w:pPr>
        <w:spacing w:after="0"/>
        <w:rPr>
          <w:rFonts w:ascii="Arial Narrow" w:hAnsi="Arial Narrow"/>
          <w:sz w:val="22"/>
          <w:szCs w:val="22"/>
        </w:rPr>
      </w:pPr>
      <w:r w:rsidRPr="007F6F81">
        <w:rPr>
          <w:rFonts w:ascii="Arial Narrow" w:hAnsi="Arial Narrow"/>
          <w:sz w:val="22"/>
          <w:szCs w:val="22"/>
        </w:rPr>
        <w:t xml:space="preserve">                  </w:t>
      </w:r>
      <w:r w:rsidRPr="0021403C">
        <w:rPr>
          <w:rFonts w:ascii="Arial Narrow" w:hAnsi="Arial Narrow"/>
          <w:sz w:val="22"/>
          <w:szCs w:val="22"/>
        </w:rPr>
        <w:t>Coefficient de déperdition thermique (Uw)</w:t>
      </w:r>
      <w:r w:rsidRPr="00B90002">
        <w:rPr>
          <w:rFonts w:ascii="Arial Narrow" w:hAnsi="Arial Narrow"/>
          <w:sz w:val="10"/>
          <w:szCs w:val="10"/>
        </w:rPr>
        <w:t xml:space="preserve"> </w:t>
      </w:r>
      <w:r>
        <w:rPr>
          <w:rFonts w:ascii="Arial Narrow" w:hAnsi="Arial Narrow"/>
          <w:sz w:val="22"/>
          <w:szCs w:val="22"/>
        </w:rPr>
        <w:t>…..…</w:t>
      </w:r>
      <w:r w:rsidRPr="007F6F81">
        <w:rPr>
          <w:rFonts w:ascii="Arial Narrow" w:hAnsi="Arial Narrow"/>
          <w:sz w:val="22"/>
          <w:szCs w:val="22"/>
        </w:rPr>
        <w:t xml:space="preserve"> :</w:t>
      </w:r>
    </w:p>
    <w:p w:rsidR="00B90002" w:rsidRPr="007F6F81" w:rsidRDefault="00B90002" w:rsidP="00B90002">
      <w:pPr>
        <w:spacing w:after="0"/>
        <w:rPr>
          <w:rFonts w:ascii="Arial Narrow" w:hAnsi="Arial Narrow"/>
          <w:sz w:val="22"/>
          <w:szCs w:val="22"/>
        </w:rPr>
      </w:pPr>
      <w:r>
        <w:rPr>
          <w:rFonts w:ascii="Arial Narrow" w:hAnsi="Arial Narrow"/>
          <w:sz w:val="22"/>
          <w:szCs w:val="22"/>
        </w:rPr>
        <w:t xml:space="preserve">                  Localisation </w:t>
      </w:r>
      <w:r w:rsidRPr="00593E6D">
        <w:rPr>
          <w:rFonts w:ascii="Arial Narrow" w:hAnsi="Arial Narrow"/>
          <w:sz w:val="22"/>
          <w:szCs w:val="22"/>
        </w:rPr>
        <w:t xml:space="preserve"> </w:t>
      </w:r>
      <w:r w:rsidRPr="007F6F81">
        <w:rPr>
          <w:rFonts w:ascii="Arial Narrow" w:hAnsi="Arial Narrow"/>
          <w:sz w:val="22"/>
          <w:szCs w:val="22"/>
        </w:rPr>
        <w:t>……………………</w:t>
      </w:r>
      <w:r>
        <w:rPr>
          <w:rFonts w:ascii="Arial Narrow" w:hAnsi="Arial Narrow"/>
          <w:sz w:val="22"/>
          <w:szCs w:val="22"/>
        </w:rPr>
        <w:t>…………………</w:t>
      </w:r>
      <w:r w:rsidRPr="007F6F81">
        <w:rPr>
          <w:rFonts w:ascii="Arial Narrow" w:hAnsi="Arial Narrow"/>
          <w:sz w:val="22"/>
          <w:szCs w:val="22"/>
        </w:rPr>
        <w:t>. :</w:t>
      </w:r>
    </w:p>
    <w:p w:rsidR="00B90002" w:rsidRPr="007F6F81" w:rsidRDefault="00B90002" w:rsidP="00B90002">
      <w:pPr>
        <w:spacing w:after="0"/>
        <w:rPr>
          <w:rFonts w:ascii="Arial Narrow" w:hAnsi="Arial Narrow"/>
          <w:sz w:val="22"/>
          <w:szCs w:val="22"/>
        </w:rPr>
      </w:pPr>
      <w:r>
        <w:rPr>
          <w:rFonts w:ascii="Arial Narrow" w:hAnsi="Arial Narrow"/>
          <w:sz w:val="22"/>
          <w:szCs w:val="22"/>
        </w:rPr>
        <w:t xml:space="preserve">                  Quantité </w:t>
      </w:r>
      <w:r w:rsidRPr="00593E6D">
        <w:rPr>
          <w:rFonts w:ascii="Arial Narrow" w:hAnsi="Arial Narrow"/>
          <w:sz w:val="22"/>
          <w:szCs w:val="22"/>
        </w:rPr>
        <w:t xml:space="preserve"> </w:t>
      </w:r>
      <w:r w:rsidRPr="007F6F81">
        <w:rPr>
          <w:rFonts w:ascii="Arial Narrow" w:hAnsi="Arial Narrow"/>
          <w:sz w:val="22"/>
          <w:szCs w:val="22"/>
        </w:rPr>
        <w:t>……………………</w:t>
      </w:r>
      <w:r>
        <w:rPr>
          <w:rFonts w:ascii="Arial Narrow" w:hAnsi="Arial Narrow"/>
          <w:sz w:val="22"/>
          <w:szCs w:val="22"/>
        </w:rPr>
        <w:t>…..…………………</w:t>
      </w:r>
      <w:r w:rsidRPr="007F6F81">
        <w:rPr>
          <w:rFonts w:ascii="Arial Narrow" w:hAnsi="Arial Narrow"/>
          <w:sz w:val="22"/>
          <w:szCs w:val="22"/>
        </w:rPr>
        <w:t>. :</w:t>
      </w:r>
    </w:p>
    <w:p w:rsidR="0021403C" w:rsidRDefault="0021403C" w:rsidP="007F6F81">
      <w:pPr>
        <w:spacing w:after="0"/>
        <w:rPr>
          <w:rFonts w:ascii="Arial Narrow" w:hAnsi="Arial Narrow"/>
          <w:sz w:val="22"/>
          <w:szCs w:val="22"/>
        </w:rPr>
      </w:pPr>
    </w:p>
    <w:p w:rsidR="00B7352E" w:rsidRDefault="00B7352E" w:rsidP="007F6F81">
      <w:pPr>
        <w:spacing w:after="0"/>
        <w:rPr>
          <w:rFonts w:ascii="Arial Narrow" w:hAnsi="Arial Narrow"/>
          <w:sz w:val="22"/>
          <w:szCs w:val="22"/>
        </w:rPr>
      </w:pPr>
      <w:r>
        <w:rPr>
          <w:rFonts w:ascii="Arial Narrow" w:hAnsi="Arial Narrow"/>
          <w:sz w:val="22"/>
          <w:szCs w:val="22"/>
        </w:rPr>
        <w:br w:type="page"/>
      </w:r>
    </w:p>
    <w:p w:rsidR="00514ECD" w:rsidRDefault="00514ECD" w:rsidP="0012451C">
      <w:pPr>
        <w:spacing w:after="0" w:line="276" w:lineRule="auto"/>
        <w:rPr>
          <w:rFonts w:ascii="Arial Narrow" w:eastAsia="Microsoft YaHei" w:hAnsi="Arial Narrow"/>
          <w:b/>
          <w:bCs/>
          <w:sz w:val="22"/>
          <w:szCs w:val="22"/>
          <w:u w:val="single"/>
        </w:rPr>
      </w:pPr>
    </w:p>
    <w:p w:rsidR="00B7352E" w:rsidRDefault="00B7352E" w:rsidP="0012451C">
      <w:pPr>
        <w:spacing w:after="0" w:line="276" w:lineRule="auto"/>
        <w:rPr>
          <w:rFonts w:ascii="Arial Narrow" w:eastAsia="Microsoft YaHei" w:hAnsi="Arial Narrow"/>
          <w:b/>
          <w:bCs/>
          <w:sz w:val="22"/>
          <w:szCs w:val="22"/>
          <w:u w:val="single"/>
        </w:rPr>
      </w:pPr>
    </w:p>
    <w:p w:rsidR="003B2753" w:rsidRPr="0012451C" w:rsidRDefault="003B2753" w:rsidP="0012451C">
      <w:pPr>
        <w:spacing w:after="0" w:line="276" w:lineRule="auto"/>
        <w:rPr>
          <w:rFonts w:ascii="Arial Narrow" w:eastAsia="Microsoft YaHei" w:hAnsi="Arial Narrow"/>
          <w:b/>
          <w:bCs/>
          <w:sz w:val="22"/>
          <w:szCs w:val="22"/>
          <w:u w:val="single"/>
        </w:rPr>
      </w:pPr>
    </w:p>
    <w:p w:rsidR="0012451C" w:rsidRPr="00E85285" w:rsidRDefault="00444B12" w:rsidP="00A30359">
      <w:pPr>
        <w:numPr>
          <w:ilvl w:val="0"/>
          <w:numId w:val="1"/>
        </w:numPr>
        <w:spacing w:after="0" w:line="276" w:lineRule="auto"/>
        <w:ind w:left="1701" w:hanging="283"/>
        <w:rPr>
          <w:rFonts w:ascii="Arial Narrow" w:eastAsia="Microsoft YaHei" w:hAnsi="Arial Narrow"/>
          <w:b/>
          <w:bCs/>
          <w:u w:val="single"/>
        </w:rPr>
      </w:pPr>
      <w:r>
        <w:rPr>
          <w:rFonts w:ascii="Arial Narrow" w:eastAsia="Microsoft YaHei" w:hAnsi="Arial Narrow"/>
          <w:b/>
          <w:bCs/>
          <w:u w:val="single"/>
        </w:rPr>
        <w:t>Conseils pour une bonne prescription</w:t>
      </w:r>
    </w:p>
    <w:p w:rsidR="00E619A1" w:rsidRDefault="00E619A1" w:rsidP="00E619A1">
      <w:pPr>
        <w:spacing w:after="0"/>
        <w:rPr>
          <w:rFonts w:ascii="Arial Narrow" w:eastAsia="Microsoft YaHei" w:hAnsi="Arial Narrow"/>
          <w:bCs/>
          <w:color w:val="7030A0"/>
          <w:sz w:val="22"/>
          <w:szCs w:val="22"/>
        </w:rPr>
      </w:pPr>
    </w:p>
    <w:p w:rsidR="00A34098" w:rsidRDefault="00A34098" w:rsidP="00A34098">
      <w:pPr>
        <w:spacing w:after="0"/>
        <w:rPr>
          <w:rFonts w:ascii="Arial Narrow" w:eastAsia="Microsoft YaHei" w:hAnsi="Arial Narrow"/>
          <w:bCs/>
          <w:color w:val="7030A0"/>
          <w:sz w:val="22"/>
          <w:szCs w:val="22"/>
        </w:rPr>
      </w:pPr>
      <w:r w:rsidRPr="00A34098">
        <w:rPr>
          <w:rFonts w:ascii="Arial Narrow" w:eastAsia="Microsoft YaHei" w:hAnsi="Arial Narrow"/>
          <w:bCs/>
          <w:color w:val="7030A0"/>
          <w:sz w:val="22"/>
          <w:szCs w:val="22"/>
        </w:rPr>
        <w:t>La manœuvre de type B en ouverture et fermeture est à préconiser pour :</w:t>
      </w:r>
    </w:p>
    <w:p w:rsidR="00A34098" w:rsidRPr="00A34098" w:rsidRDefault="00A34098" w:rsidP="00A34098">
      <w:pPr>
        <w:spacing w:after="0"/>
        <w:rPr>
          <w:rFonts w:ascii="Arial Narrow" w:eastAsia="Microsoft YaHei" w:hAnsi="Arial Narrow"/>
          <w:bCs/>
          <w:color w:val="7030A0"/>
          <w:sz w:val="22"/>
          <w:szCs w:val="22"/>
        </w:rPr>
      </w:pPr>
    </w:p>
    <w:p w:rsidR="00A34098" w:rsidRPr="00A34098" w:rsidRDefault="00A34098" w:rsidP="00A34098">
      <w:pPr>
        <w:pStyle w:val="Paragraphedeliste"/>
        <w:numPr>
          <w:ilvl w:val="0"/>
          <w:numId w:val="9"/>
        </w:numPr>
        <w:spacing w:after="0"/>
        <w:rPr>
          <w:rFonts w:ascii="Arial Narrow" w:eastAsia="Microsoft YaHei" w:hAnsi="Arial Narrow"/>
          <w:bCs/>
          <w:color w:val="7030A0"/>
          <w:sz w:val="22"/>
          <w:szCs w:val="22"/>
        </w:rPr>
      </w:pPr>
      <w:r>
        <w:rPr>
          <w:rFonts w:ascii="Arial Narrow" w:eastAsia="Microsoft YaHei" w:hAnsi="Arial Narrow"/>
          <w:bCs/>
          <w:color w:val="7030A0"/>
          <w:sz w:val="22"/>
          <w:szCs w:val="22"/>
        </w:rPr>
        <w:t>L</w:t>
      </w:r>
      <w:r w:rsidRPr="00A34098">
        <w:rPr>
          <w:rFonts w:ascii="Arial Narrow" w:eastAsia="Microsoft YaHei" w:hAnsi="Arial Narrow"/>
          <w:bCs/>
          <w:color w:val="7030A0"/>
          <w:sz w:val="22"/>
          <w:szCs w:val="22"/>
        </w:rPr>
        <w:t>es châssis d’amenée d’air dont la fermeture manuelle locale est difficile</w:t>
      </w:r>
    </w:p>
    <w:p w:rsidR="00A34098" w:rsidRPr="00A34098" w:rsidRDefault="00A34098" w:rsidP="00A34098">
      <w:pPr>
        <w:pStyle w:val="Paragraphedeliste"/>
        <w:numPr>
          <w:ilvl w:val="0"/>
          <w:numId w:val="9"/>
        </w:numPr>
        <w:spacing w:after="0"/>
        <w:rPr>
          <w:rFonts w:ascii="Arial Narrow" w:eastAsia="Microsoft YaHei" w:hAnsi="Arial Narrow"/>
          <w:bCs/>
          <w:color w:val="7030A0"/>
          <w:sz w:val="22"/>
          <w:szCs w:val="22"/>
        </w:rPr>
      </w:pPr>
      <w:r>
        <w:rPr>
          <w:rFonts w:ascii="Arial Narrow" w:eastAsia="Microsoft YaHei" w:hAnsi="Arial Narrow"/>
          <w:bCs/>
          <w:color w:val="7030A0"/>
          <w:sz w:val="22"/>
          <w:szCs w:val="22"/>
        </w:rPr>
        <w:t>L</w:t>
      </w:r>
      <w:r w:rsidRPr="00A34098">
        <w:rPr>
          <w:rFonts w:ascii="Arial Narrow" w:eastAsia="Microsoft YaHei" w:hAnsi="Arial Narrow"/>
          <w:bCs/>
          <w:color w:val="7030A0"/>
          <w:sz w:val="22"/>
          <w:szCs w:val="22"/>
        </w:rPr>
        <w:t>es évacuations de fumées situées au-delà de 2,50 m de hauteur</w:t>
      </w:r>
    </w:p>
    <w:p w:rsidR="00A34098" w:rsidRPr="00A34098" w:rsidRDefault="00A34098" w:rsidP="00A34098">
      <w:pPr>
        <w:spacing w:after="0"/>
        <w:rPr>
          <w:rFonts w:ascii="Arial Narrow" w:eastAsia="Microsoft YaHei" w:hAnsi="Arial Narrow"/>
          <w:bCs/>
          <w:color w:val="7030A0"/>
          <w:sz w:val="22"/>
          <w:szCs w:val="22"/>
        </w:rPr>
      </w:pPr>
    </w:p>
    <w:p w:rsidR="00A34098" w:rsidRDefault="00A34098" w:rsidP="00A34098">
      <w:pPr>
        <w:spacing w:after="0"/>
        <w:rPr>
          <w:rFonts w:ascii="Arial Narrow" w:eastAsia="Microsoft YaHei" w:hAnsi="Arial Narrow"/>
          <w:bCs/>
          <w:color w:val="7030A0"/>
          <w:sz w:val="22"/>
          <w:szCs w:val="22"/>
        </w:rPr>
      </w:pPr>
      <w:r w:rsidRPr="00A34098">
        <w:rPr>
          <w:rFonts w:ascii="Arial Narrow" w:eastAsia="Microsoft YaHei" w:hAnsi="Arial Narrow"/>
          <w:bCs/>
          <w:color w:val="7030A0"/>
          <w:sz w:val="22"/>
          <w:szCs w:val="22"/>
        </w:rPr>
        <w:t>Si vous prescrivez cet appareil, les limites de prestations seront les suivantes :</w:t>
      </w:r>
    </w:p>
    <w:p w:rsidR="00A34098" w:rsidRPr="00A34098" w:rsidRDefault="00A34098" w:rsidP="00A34098">
      <w:pPr>
        <w:spacing w:after="0"/>
        <w:rPr>
          <w:rFonts w:ascii="Arial Narrow" w:eastAsia="Microsoft YaHei" w:hAnsi="Arial Narrow"/>
          <w:bCs/>
          <w:color w:val="7030A0"/>
          <w:sz w:val="22"/>
          <w:szCs w:val="22"/>
        </w:rPr>
      </w:pPr>
    </w:p>
    <w:p w:rsidR="00A34098" w:rsidRPr="00A34098" w:rsidRDefault="00A34098" w:rsidP="00A34098">
      <w:pPr>
        <w:pStyle w:val="Paragraphedeliste"/>
        <w:numPr>
          <w:ilvl w:val="0"/>
          <w:numId w:val="9"/>
        </w:numPr>
        <w:spacing w:after="0"/>
        <w:rPr>
          <w:rFonts w:ascii="Arial Narrow" w:eastAsia="Microsoft YaHei" w:hAnsi="Arial Narrow"/>
          <w:bCs/>
          <w:color w:val="7030A0"/>
          <w:sz w:val="22"/>
          <w:szCs w:val="22"/>
        </w:rPr>
      </w:pPr>
      <w:r w:rsidRPr="00A34098">
        <w:rPr>
          <w:rFonts w:ascii="Arial Narrow" w:eastAsia="Microsoft YaHei" w:hAnsi="Arial Narrow"/>
          <w:bCs/>
          <w:color w:val="7030A0"/>
          <w:sz w:val="22"/>
          <w:szCs w:val="22"/>
        </w:rPr>
        <w:t>Fourniture et pose du CERTILAM F au lot Menuiseries extérieures</w:t>
      </w:r>
    </w:p>
    <w:p w:rsidR="00A34098" w:rsidRPr="00A34098" w:rsidRDefault="00A34098" w:rsidP="00A34098">
      <w:pPr>
        <w:pStyle w:val="Paragraphedeliste"/>
        <w:numPr>
          <w:ilvl w:val="0"/>
          <w:numId w:val="9"/>
        </w:numPr>
        <w:spacing w:after="0"/>
        <w:rPr>
          <w:rFonts w:ascii="Arial Narrow" w:eastAsia="Microsoft YaHei" w:hAnsi="Arial Narrow"/>
          <w:bCs/>
          <w:color w:val="7030A0"/>
          <w:sz w:val="22"/>
          <w:szCs w:val="22"/>
        </w:rPr>
      </w:pPr>
      <w:r w:rsidRPr="00A34098">
        <w:rPr>
          <w:rFonts w:ascii="Arial Narrow" w:eastAsia="Microsoft YaHei" w:hAnsi="Arial Narrow"/>
          <w:bCs/>
          <w:color w:val="7030A0"/>
          <w:sz w:val="22"/>
          <w:szCs w:val="22"/>
        </w:rPr>
        <w:t>Fourniture et pose du coffret de commande (DAC), et des liaisons entre le DAC, et le(s) châssis au lot Menuiseries extérieures</w:t>
      </w:r>
    </w:p>
    <w:p w:rsidR="00A34098" w:rsidRPr="00A34098" w:rsidRDefault="00A34098" w:rsidP="00A34098">
      <w:pPr>
        <w:pStyle w:val="Paragraphedeliste"/>
        <w:numPr>
          <w:ilvl w:val="0"/>
          <w:numId w:val="9"/>
        </w:numPr>
        <w:spacing w:after="0"/>
        <w:rPr>
          <w:rFonts w:ascii="Arial Narrow" w:eastAsia="Microsoft YaHei" w:hAnsi="Arial Narrow"/>
          <w:bCs/>
          <w:color w:val="7030A0"/>
          <w:sz w:val="22"/>
          <w:szCs w:val="22"/>
        </w:rPr>
      </w:pPr>
      <w:r w:rsidRPr="00A34098">
        <w:rPr>
          <w:rFonts w:ascii="Arial Narrow" w:eastAsia="Microsoft YaHei" w:hAnsi="Arial Narrow"/>
          <w:bCs/>
          <w:color w:val="7030A0"/>
          <w:sz w:val="22"/>
          <w:szCs w:val="22"/>
        </w:rPr>
        <w:t>Fourniture, pose et raccordement de la télécommande venant du CMSI (SSI) au lot Électricité - Courants faibles</w:t>
      </w:r>
    </w:p>
    <w:p w:rsidR="00A34098" w:rsidRPr="00A34098" w:rsidRDefault="00A34098" w:rsidP="00A34098">
      <w:pPr>
        <w:spacing w:after="0"/>
        <w:rPr>
          <w:rFonts w:ascii="Arial Narrow" w:eastAsia="Microsoft YaHei" w:hAnsi="Arial Narrow"/>
          <w:bCs/>
          <w:color w:val="7030A0"/>
          <w:sz w:val="22"/>
          <w:szCs w:val="22"/>
        </w:rPr>
      </w:pPr>
    </w:p>
    <w:p w:rsidR="00A34098" w:rsidRDefault="00A34098" w:rsidP="00A34098">
      <w:pPr>
        <w:spacing w:after="0"/>
        <w:rPr>
          <w:rFonts w:ascii="Arial Narrow" w:eastAsia="Microsoft YaHei" w:hAnsi="Arial Narrow"/>
          <w:bCs/>
          <w:color w:val="7030A0"/>
          <w:sz w:val="22"/>
          <w:szCs w:val="22"/>
        </w:rPr>
      </w:pPr>
      <w:r w:rsidRPr="00A34098">
        <w:rPr>
          <w:rFonts w:ascii="Arial Narrow" w:eastAsia="Microsoft YaHei" w:hAnsi="Arial Narrow"/>
          <w:bCs/>
          <w:color w:val="7030A0"/>
          <w:sz w:val="22"/>
          <w:szCs w:val="22"/>
        </w:rPr>
        <w:t>Le choix du cadre périphérique du CERTILAM F est dépendant :</w:t>
      </w:r>
    </w:p>
    <w:p w:rsidR="00A34098" w:rsidRPr="00A34098" w:rsidRDefault="00A34098" w:rsidP="00A34098">
      <w:pPr>
        <w:spacing w:after="0"/>
        <w:rPr>
          <w:rFonts w:ascii="Arial Narrow" w:eastAsia="Microsoft YaHei" w:hAnsi="Arial Narrow"/>
          <w:bCs/>
          <w:color w:val="7030A0"/>
          <w:sz w:val="22"/>
          <w:szCs w:val="22"/>
        </w:rPr>
      </w:pPr>
    </w:p>
    <w:p w:rsidR="00A34098" w:rsidRPr="00A34098" w:rsidRDefault="00A34098" w:rsidP="00A34098">
      <w:pPr>
        <w:pStyle w:val="Paragraphedeliste"/>
        <w:numPr>
          <w:ilvl w:val="0"/>
          <w:numId w:val="9"/>
        </w:numPr>
        <w:spacing w:after="0"/>
        <w:rPr>
          <w:rFonts w:ascii="Arial Narrow" w:eastAsia="Microsoft YaHei" w:hAnsi="Arial Narrow"/>
          <w:bCs/>
          <w:color w:val="7030A0"/>
          <w:sz w:val="22"/>
          <w:szCs w:val="22"/>
        </w:rPr>
      </w:pPr>
      <w:r w:rsidRPr="00A34098">
        <w:rPr>
          <w:rFonts w:ascii="Arial Narrow" w:eastAsia="Microsoft YaHei" w:hAnsi="Arial Narrow"/>
          <w:bCs/>
          <w:color w:val="7030A0"/>
          <w:sz w:val="22"/>
          <w:szCs w:val="22"/>
        </w:rPr>
        <w:t>De son environnement (épaisseur des murs, mise en œuvre, etc…); nous vous conseillons de vous rapprocher de nos Services pour définir le cadre le plus adapté</w:t>
      </w:r>
    </w:p>
    <w:p w:rsidR="00A34098" w:rsidRPr="00A34098" w:rsidRDefault="00A34098" w:rsidP="00A34098">
      <w:pPr>
        <w:spacing w:after="0"/>
        <w:rPr>
          <w:rFonts w:ascii="Arial Narrow" w:eastAsia="Microsoft YaHei" w:hAnsi="Arial Narrow"/>
          <w:bCs/>
          <w:color w:val="7030A0"/>
          <w:sz w:val="22"/>
          <w:szCs w:val="22"/>
        </w:rPr>
      </w:pPr>
    </w:p>
    <w:p w:rsidR="00A34098" w:rsidRDefault="00A34098" w:rsidP="00A34098">
      <w:pPr>
        <w:spacing w:after="0"/>
        <w:rPr>
          <w:rFonts w:ascii="Arial Narrow" w:eastAsia="Microsoft YaHei" w:hAnsi="Arial Narrow"/>
          <w:bCs/>
          <w:color w:val="7030A0"/>
          <w:sz w:val="22"/>
          <w:szCs w:val="22"/>
        </w:rPr>
      </w:pPr>
      <w:r w:rsidRPr="00A34098">
        <w:rPr>
          <w:rFonts w:ascii="Arial Narrow" w:eastAsia="Microsoft YaHei" w:hAnsi="Arial Narrow"/>
          <w:bCs/>
          <w:color w:val="7030A0"/>
          <w:sz w:val="22"/>
          <w:szCs w:val="22"/>
        </w:rPr>
        <w:t>Finition laquée ou anodisée ; une attention particulière doit être portée à la localisation de votre projet, en bord de mer, sur la frange littorale ou en site exposé ou agressif, merci de préconiser :</w:t>
      </w:r>
    </w:p>
    <w:p w:rsidR="00A34098" w:rsidRPr="00A34098" w:rsidRDefault="00A34098" w:rsidP="00A34098">
      <w:pPr>
        <w:spacing w:after="0"/>
        <w:rPr>
          <w:rFonts w:ascii="Arial Narrow" w:eastAsia="Microsoft YaHei" w:hAnsi="Arial Narrow"/>
          <w:bCs/>
          <w:color w:val="7030A0"/>
          <w:sz w:val="22"/>
          <w:szCs w:val="22"/>
        </w:rPr>
      </w:pPr>
    </w:p>
    <w:p w:rsidR="00A34098" w:rsidRPr="00A34098" w:rsidRDefault="00A34098" w:rsidP="00A34098">
      <w:pPr>
        <w:pStyle w:val="Paragraphedeliste"/>
        <w:numPr>
          <w:ilvl w:val="0"/>
          <w:numId w:val="9"/>
        </w:numPr>
        <w:spacing w:after="0"/>
        <w:rPr>
          <w:rFonts w:ascii="Arial Narrow" w:eastAsia="Microsoft YaHei" w:hAnsi="Arial Narrow"/>
          <w:bCs/>
          <w:color w:val="7030A0"/>
          <w:sz w:val="22"/>
          <w:szCs w:val="22"/>
        </w:rPr>
      </w:pPr>
      <w:r w:rsidRPr="00A34098">
        <w:rPr>
          <w:rFonts w:ascii="Arial Narrow" w:eastAsia="Microsoft YaHei" w:hAnsi="Arial Narrow"/>
          <w:bCs/>
          <w:color w:val="7030A0"/>
          <w:sz w:val="22"/>
          <w:szCs w:val="22"/>
        </w:rPr>
        <w:t>Soit un laquage Qualicoat, qualité Marine</w:t>
      </w:r>
    </w:p>
    <w:p w:rsidR="00A34098" w:rsidRPr="00A34098" w:rsidRDefault="00A34098" w:rsidP="00A34098">
      <w:pPr>
        <w:pStyle w:val="Paragraphedeliste"/>
        <w:numPr>
          <w:ilvl w:val="0"/>
          <w:numId w:val="9"/>
        </w:numPr>
        <w:spacing w:after="0"/>
        <w:rPr>
          <w:rFonts w:ascii="Arial Narrow" w:eastAsia="Microsoft YaHei" w:hAnsi="Arial Narrow"/>
          <w:bCs/>
          <w:color w:val="7030A0"/>
          <w:sz w:val="22"/>
          <w:szCs w:val="22"/>
        </w:rPr>
      </w:pPr>
      <w:r w:rsidRPr="00A34098">
        <w:rPr>
          <w:rFonts w:ascii="Arial Narrow" w:eastAsia="Microsoft YaHei" w:hAnsi="Arial Narrow"/>
          <w:bCs/>
          <w:color w:val="7030A0"/>
          <w:sz w:val="22"/>
          <w:szCs w:val="22"/>
        </w:rPr>
        <w:t>Soit une anodisation 20 microns</w:t>
      </w:r>
    </w:p>
    <w:p w:rsidR="00A34098" w:rsidRPr="00A34098" w:rsidRDefault="00A34098" w:rsidP="00A34098">
      <w:pPr>
        <w:spacing w:after="0"/>
        <w:rPr>
          <w:rFonts w:ascii="Arial Narrow" w:eastAsia="Microsoft YaHei" w:hAnsi="Arial Narrow"/>
          <w:bCs/>
          <w:color w:val="7030A0"/>
          <w:sz w:val="22"/>
          <w:szCs w:val="22"/>
        </w:rPr>
      </w:pPr>
    </w:p>
    <w:p w:rsidR="00A34098" w:rsidRDefault="00A34098" w:rsidP="00A34098">
      <w:pPr>
        <w:spacing w:after="0"/>
        <w:rPr>
          <w:rFonts w:ascii="Arial Narrow" w:eastAsia="Microsoft YaHei" w:hAnsi="Arial Narrow"/>
          <w:bCs/>
          <w:color w:val="7030A0"/>
          <w:sz w:val="22"/>
          <w:szCs w:val="22"/>
        </w:rPr>
      </w:pPr>
      <w:r w:rsidRPr="00A34098">
        <w:rPr>
          <w:rFonts w:ascii="Arial Narrow" w:eastAsia="Microsoft YaHei" w:hAnsi="Arial Narrow"/>
          <w:bCs/>
          <w:color w:val="7030A0"/>
          <w:sz w:val="22"/>
          <w:szCs w:val="22"/>
        </w:rPr>
        <w:t>Les contacts de position (attente et sécurité) sont une option. Ils permettent la lecture à distance de l’état (ouvert ou fermé) du/des châssis. Ils peuvent être demandés :</w:t>
      </w:r>
    </w:p>
    <w:p w:rsidR="00A34098" w:rsidRPr="00A34098" w:rsidRDefault="00A34098" w:rsidP="00A34098">
      <w:pPr>
        <w:spacing w:after="0"/>
        <w:rPr>
          <w:rFonts w:ascii="Arial Narrow" w:eastAsia="Microsoft YaHei" w:hAnsi="Arial Narrow"/>
          <w:bCs/>
          <w:color w:val="7030A0"/>
          <w:sz w:val="22"/>
          <w:szCs w:val="22"/>
        </w:rPr>
      </w:pPr>
    </w:p>
    <w:p w:rsidR="00A34098" w:rsidRPr="00A34098" w:rsidRDefault="00A34098" w:rsidP="00A34098">
      <w:pPr>
        <w:pStyle w:val="Paragraphedeliste"/>
        <w:numPr>
          <w:ilvl w:val="0"/>
          <w:numId w:val="9"/>
        </w:numPr>
        <w:spacing w:after="0"/>
        <w:rPr>
          <w:rFonts w:ascii="Arial Narrow" w:eastAsia="Microsoft YaHei" w:hAnsi="Arial Narrow"/>
          <w:bCs/>
          <w:color w:val="7030A0"/>
          <w:sz w:val="22"/>
          <w:szCs w:val="22"/>
        </w:rPr>
      </w:pPr>
      <w:r w:rsidRPr="00A34098">
        <w:rPr>
          <w:rFonts w:ascii="Arial Narrow" w:eastAsia="Microsoft YaHei" w:hAnsi="Arial Narrow"/>
          <w:bCs/>
          <w:color w:val="7030A0"/>
          <w:sz w:val="22"/>
          <w:szCs w:val="22"/>
        </w:rPr>
        <w:t>En fonction de la catégorie du SSI (obligatoire avec un SSI de catégorie A)</w:t>
      </w:r>
    </w:p>
    <w:p w:rsidR="00A34098" w:rsidRPr="00A34098" w:rsidRDefault="00A34098" w:rsidP="00A34098">
      <w:pPr>
        <w:pStyle w:val="Paragraphedeliste"/>
        <w:numPr>
          <w:ilvl w:val="0"/>
          <w:numId w:val="9"/>
        </w:numPr>
        <w:spacing w:after="0"/>
        <w:rPr>
          <w:rFonts w:ascii="Arial Narrow" w:eastAsia="Microsoft YaHei" w:hAnsi="Arial Narrow"/>
          <w:bCs/>
          <w:color w:val="7030A0"/>
          <w:sz w:val="22"/>
          <w:szCs w:val="22"/>
        </w:rPr>
      </w:pPr>
      <w:r w:rsidRPr="00A34098">
        <w:rPr>
          <w:rFonts w:ascii="Arial Narrow" w:eastAsia="Microsoft YaHei" w:hAnsi="Arial Narrow"/>
          <w:bCs/>
          <w:color w:val="7030A0"/>
          <w:sz w:val="22"/>
          <w:szCs w:val="22"/>
        </w:rPr>
        <w:t>Par la GTC ou GTB du bâtiment, si les châssis ont une fonction complémentaire de confort (ventilation)</w:t>
      </w:r>
    </w:p>
    <w:p w:rsidR="00A34098" w:rsidRPr="00A34098" w:rsidRDefault="00A34098" w:rsidP="00A34098">
      <w:pPr>
        <w:spacing w:after="0"/>
        <w:rPr>
          <w:rFonts w:ascii="Arial Narrow" w:eastAsia="Microsoft YaHei" w:hAnsi="Arial Narrow"/>
          <w:bCs/>
          <w:color w:val="7030A0"/>
          <w:sz w:val="22"/>
          <w:szCs w:val="22"/>
        </w:rPr>
      </w:pPr>
    </w:p>
    <w:p w:rsidR="00A34098" w:rsidRPr="00A34098" w:rsidRDefault="00A34098" w:rsidP="00A34098">
      <w:pPr>
        <w:spacing w:after="0"/>
        <w:rPr>
          <w:rFonts w:ascii="Arial Narrow" w:eastAsia="Microsoft YaHei" w:hAnsi="Arial Narrow"/>
          <w:bCs/>
          <w:color w:val="7030A0"/>
          <w:sz w:val="22"/>
          <w:szCs w:val="22"/>
        </w:rPr>
      </w:pPr>
      <w:r w:rsidRPr="00A34098">
        <w:rPr>
          <w:rFonts w:ascii="Arial Narrow" w:eastAsia="Microsoft YaHei" w:hAnsi="Arial Narrow"/>
          <w:bCs/>
          <w:color w:val="7030A0"/>
          <w:sz w:val="22"/>
          <w:szCs w:val="22"/>
          <w:u w:val="single"/>
        </w:rPr>
        <w:t>ATTENTION</w:t>
      </w:r>
      <w:r w:rsidRPr="00A34098">
        <w:rPr>
          <w:rFonts w:ascii="Arial Narrow" w:eastAsia="Microsoft YaHei" w:hAnsi="Arial Narrow"/>
          <w:bCs/>
          <w:color w:val="7030A0"/>
          <w:sz w:val="22"/>
          <w:szCs w:val="22"/>
        </w:rPr>
        <w:t xml:space="preserve"> : un même contact ne peut pas donner l’information sécurité incendie et l’information confort.</w:t>
      </w:r>
      <w:r w:rsidRPr="00A34098">
        <w:rPr>
          <w:rFonts w:ascii="Arial Narrow" w:eastAsia="Microsoft YaHei" w:hAnsi="Arial Narrow"/>
          <w:bCs/>
          <w:color w:val="7030A0"/>
          <w:sz w:val="22"/>
          <w:szCs w:val="22"/>
        </w:rPr>
        <w:tab/>
      </w:r>
      <w:r w:rsidRPr="00A34098">
        <w:rPr>
          <w:rFonts w:ascii="Arial Narrow" w:eastAsia="Microsoft YaHei" w:hAnsi="Arial Narrow"/>
          <w:bCs/>
          <w:color w:val="7030A0"/>
          <w:sz w:val="22"/>
          <w:szCs w:val="22"/>
        </w:rPr>
        <w:tab/>
      </w:r>
      <w:r w:rsidRPr="00A34098">
        <w:rPr>
          <w:rFonts w:ascii="Arial Narrow" w:eastAsia="Microsoft YaHei" w:hAnsi="Arial Narrow"/>
          <w:bCs/>
          <w:color w:val="7030A0"/>
          <w:sz w:val="22"/>
          <w:szCs w:val="22"/>
        </w:rPr>
        <w:tab/>
      </w:r>
      <w:r w:rsidRPr="00A34098">
        <w:rPr>
          <w:rFonts w:ascii="Arial Narrow" w:eastAsia="Microsoft YaHei" w:hAnsi="Arial Narrow"/>
          <w:bCs/>
          <w:color w:val="7030A0"/>
          <w:sz w:val="22"/>
          <w:szCs w:val="22"/>
        </w:rPr>
        <w:tab/>
      </w:r>
      <w:r w:rsidRPr="00A34098">
        <w:rPr>
          <w:rFonts w:ascii="Arial Narrow" w:eastAsia="Microsoft YaHei" w:hAnsi="Arial Narrow"/>
          <w:bCs/>
          <w:color w:val="7030A0"/>
          <w:sz w:val="22"/>
          <w:szCs w:val="22"/>
        </w:rPr>
        <w:tab/>
      </w:r>
      <w:r w:rsidRPr="00A34098">
        <w:rPr>
          <w:rFonts w:ascii="Arial Narrow" w:eastAsia="Microsoft YaHei" w:hAnsi="Arial Narrow"/>
          <w:bCs/>
          <w:color w:val="7030A0"/>
          <w:sz w:val="22"/>
          <w:szCs w:val="22"/>
        </w:rPr>
        <w:tab/>
      </w:r>
      <w:r w:rsidRPr="00A34098">
        <w:rPr>
          <w:rFonts w:ascii="Arial Narrow" w:eastAsia="Microsoft YaHei" w:hAnsi="Arial Narrow"/>
          <w:bCs/>
          <w:color w:val="7030A0"/>
          <w:sz w:val="22"/>
          <w:szCs w:val="22"/>
        </w:rPr>
        <w:tab/>
      </w:r>
      <w:r w:rsidRPr="00A34098">
        <w:rPr>
          <w:rFonts w:ascii="Arial Narrow" w:eastAsia="Microsoft YaHei" w:hAnsi="Arial Narrow"/>
          <w:bCs/>
          <w:color w:val="7030A0"/>
          <w:sz w:val="22"/>
          <w:szCs w:val="22"/>
        </w:rPr>
        <w:tab/>
      </w:r>
      <w:r w:rsidRPr="00A34098">
        <w:rPr>
          <w:rFonts w:ascii="Arial Narrow" w:eastAsia="Microsoft YaHei" w:hAnsi="Arial Narrow"/>
          <w:bCs/>
          <w:color w:val="7030A0"/>
          <w:sz w:val="22"/>
          <w:szCs w:val="22"/>
        </w:rPr>
        <w:tab/>
      </w:r>
    </w:p>
    <w:p w:rsidR="00A34098" w:rsidRPr="00A34098" w:rsidRDefault="00A34098" w:rsidP="00A34098">
      <w:pPr>
        <w:spacing w:after="0"/>
        <w:rPr>
          <w:rFonts w:ascii="Arial Narrow" w:eastAsia="Microsoft YaHei" w:hAnsi="Arial Narrow"/>
          <w:bCs/>
          <w:color w:val="7030A0"/>
          <w:sz w:val="22"/>
          <w:szCs w:val="22"/>
        </w:rPr>
      </w:pPr>
      <w:r w:rsidRPr="00A34098">
        <w:rPr>
          <w:rFonts w:ascii="Arial Narrow" w:eastAsia="Microsoft YaHei" w:hAnsi="Arial Narrow"/>
          <w:bCs/>
          <w:color w:val="7030A0"/>
          <w:sz w:val="22"/>
          <w:szCs w:val="22"/>
        </w:rPr>
        <w:t>Rappel de la gamme dimensionnelle CERTILAM F (totalement sur mesure) :</w:t>
      </w:r>
    </w:p>
    <w:p w:rsidR="00B90002" w:rsidRPr="00B90002" w:rsidRDefault="00B90002" w:rsidP="00B90002">
      <w:pPr>
        <w:spacing w:after="0"/>
        <w:rPr>
          <w:rFonts w:ascii="Arial Narrow" w:eastAsia="Microsoft YaHei" w:hAnsi="Arial Narrow"/>
          <w:bCs/>
          <w:i/>
          <w:iCs/>
          <w:color w:val="7030A0"/>
          <w:sz w:val="22"/>
          <w:szCs w:val="22"/>
        </w:rPr>
      </w:pPr>
      <w:r w:rsidRPr="00B90002">
        <w:rPr>
          <w:rFonts w:ascii="Arial Narrow" w:eastAsia="Microsoft YaHei" w:hAnsi="Arial Narrow"/>
          <w:bCs/>
          <w:i/>
          <w:iCs/>
          <w:color w:val="7030A0"/>
          <w:sz w:val="22"/>
          <w:szCs w:val="22"/>
        </w:rPr>
        <w:t>Nous consulter pour la faisabilité, les surfaces libres et utiles.</w:t>
      </w:r>
    </w:p>
    <w:p w:rsidR="00B90002" w:rsidRDefault="00B90002" w:rsidP="00B90002">
      <w:pPr>
        <w:spacing w:after="0"/>
        <w:rPr>
          <w:rFonts w:ascii="Arial Narrow" w:eastAsia="Microsoft YaHei" w:hAnsi="Arial Narrow"/>
          <w:bCs/>
          <w:color w:val="7030A0"/>
          <w:sz w:val="22"/>
          <w:szCs w:val="22"/>
        </w:rPr>
      </w:pPr>
    </w:p>
    <w:tbl>
      <w:tblPr>
        <w:tblW w:w="0" w:type="auto"/>
        <w:jc w:val="center"/>
        <w:tblBorders>
          <w:top w:val="single" w:sz="8" w:space="0" w:color="auto"/>
          <w:left w:val="single" w:sz="8" w:space="0" w:color="auto"/>
          <w:bottom w:val="single" w:sz="8" w:space="0" w:color="auto"/>
          <w:right w:val="single" w:sz="8" w:space="0" w:color="auto"/>
          <w:insideH w:val="single" w:sz="6" w:space="0" w:color="auto"/>
          <w:insideV w:val="single" w:sz="6" w:space="0" w:color="auto"/>
        </w:tblBorders>
        <w:tblLayout w:type="fixed"/>
        <w:tblCellMar>
          <w:left w:w="30" w:type="dxa"/>
          <w:right w:w="30" w:type="dxa"/>
        </w:tblCellMar>
        <w:tblLook w:val="0000" w:firstRow="0" w:lastRow="0" w:firstColumn="0" w:lastColumn="0" w:noHBand="0" w:noVBand="0"/>
      </w:tblPr>
      <w:tblGrid>
        <w:gridCol w:w="5834"/>
        <w:gridCol w:w="1371"/>
        <w:gridCol w:w="1289"/>
      </w:tblGrid>
      <w:tr w:rsidR="00B90002" w:rsidRPr="008C7A81" w:rsidTr="00A30359">
        <w:trPr>
          <w:trHeight w:val="319"/>
          <w:jc w:val="center"/>
        </w:trPr>
        <w:tc>
          <w:tcPr>
            <w:tcW w:w="5834" w:type="dxa"/>
          </w:tcPr>
          <w:p w:rsidR="00B90002" w:rsidRPr="008C7A81" w:rsidRDefault="00B90002" w:rsidP="008F09AA">
            <w:pPr>
              <w:autoSpaceDE w:val="0"/>
              <w:autoSpaceDN w:val="0"/>
              <w:adjustRightInd w:val="0"/>
              <w:spacing w:after="0"/>
              <w:rPr>
                <w:rFonts w:ascii="Arial Narrow" w:hAnsi="Arial Narrow" w:cs="Arial Narrow"/>
                <w:i/>
                <w:color w:val="7030A0"/>
                <w:sz w:val="22"/>
                <w:szCs w:val="22"/>
              </w:rPr>
            </w:pPr>
            <w:r w:rsidRPr="008C7A81">
              <w:rPr>
                <w:rFonts w:ascii="Arial Narrow" w:hAnsi="Arial Narrow" w:cs="Arial Narrow"/>
                <w:i/>
                <w:color w:val="7030A0"/>
                <w:sz w:val="22"/>
                <w:szCs w:val="22"/>
              </w:rPr>
              <w:t>NB*: côtes trémie appareil (rajouter le cadre en sus pour hors tout)</w:t>
            </w:r>
          </w:p>
        </w:tc>
        <w:tc>
          <w:tcPr>
            <w:tcW w:w="1371" w:type="dxa"/>
          </w:tcPr>
          <w:p w:rsidR="00B90002" w:rsidRPr="008C7A81" w:rsidRDefault="00B90002" w:rsidP="008F09AA">
            <w:pPr>
              <w:autoSpaceDE w:val="0"/>
              <w:autoSpaceDN w:val="0"/>
              <w:adjustRightInd w:val="0"/>
              <w:spacing w:after="0"/>
              <w:rPr>
                <w:rFonts w:ascii="Arial Narrow" w:hAnsi="Arial Narrow" w:cs="Arial Narrow"/>
                <w:color w:val="7030A0"/>
                <w:sz w:val="22"/>
                <w:szCs w:val="22"/>
              </w:rPr>
            </w:pPr>
            <w:r w:rsidRPr="008C7A81">
              <w:rPr>
                <w:rFonts w:ascii="Arial Narrow" w:hAnsi="Arial Narrow" w:cs="Arial Narrow"/>
                <w:color w:val="7030A0"/>
                <w:sz w:val="22"/>
                <w:szCs w:val="22"/>
              </w:rPr>
              <w:t>Largeur (mm)</w:t>
            </w:r>
          </w:p>
        </w:tc>
        <w:tc>
          <w:tcPr>
            <w:tcW w:w="1289" w:type="dxa"/>
          </w:tcPr>
          <w:p w:rsidR="00B90002" w:rsidRPr="008C7A81" w:rsidRDefault="00B90002" w:rsidP="008F09AA">
            <w:pPr>
              <w:autoSpaceDE w:val="0"/>
              <w:autoSpaceDN w:val="0"/>
              <w:adjustRightInd w:val="0"/>
              <w:spacing w:after="0"/>
              <w:rPr>
                <w:rFonts w:ascii="Arial Narrow" w:hAnsi="Arial Narrow" w:cs="Arial Narrow"/>
                <w:color w:val="7030A0"/>
                <w:sz w:val="22"/>
                <w:szCs w:val="22"/>
              </w:rPr>
            </w:pPr>
            <w:r w:rsidRPr="008C7A81">
              <w:rPr>
                <w:rFonts w:ascii="Arial Narrow" w:hAnsi="Arial Narrow" w:cs="Arial Narrow"/>
                <w:color w:val="7030A0"/>
                <w:sz w:val="22"/>
                <w:szCs w:val="22"/>
              </w:rPr>
              <w:t>Hauteur (mm)</w:t>
            </w:r>
          </w:p>
        </w:tc>
      </w:tr>
      <w:tr w:rsidR="00B90002" w:rsidRPr="008C7A81" w:rsidTr="00A30359">
        <w:trPr>
          <w:trHeight w:val="319"/>
          <w:jc w:val="center"/>
        </w:trPr>
        <w:tc>
          <w:tcPr>
            <w:tcW w:w="5834" w:type="dxa"/>
          </w:tcPr>
          <w:p w:rsidR="00B90002" w:rsidRPr="008C7A81" w:rsidRDefault="00B90002" w:rsidP="008F09AA">
            <w:pPr>
              <w:autoSpaceDE w:val="0"/>
              <w:autoSpaceDN w:val="0"/>
              <w:adjustRightInd w:val="0"/>
              <w:spacing w:after="0"/>
              <w:rPr>
                <w:rFonts w:ascii="Arial Narrow" w:hAnsi="Arial Narrow" w:cs="Arial Narrow"/>
                <w:color w:val="7030A0"/>
                <w:sz w:val="22"/>
                <w:szCs w:val="22"/>
              </w:rPr>
            </w:pPr>
            <w:r w:rsidRPr="008C7A81">
              <w:rPr>
                <w:rFonts w:ascii="Arial Narrow" w:hAnsi="Arial Narrow" w:cs="Arial Narrow"/>
                <w:color w:val="7030A0"/>
                <w:sz w:val="22"/>
                <w:szCs w:val="22"/>
              </w:rPr>
              <w:t>Dimensions minimales certifiées CE et NF (désenfumage):</w:t>
            </w:r>
          </w:p>
        </w:tc>
        <w:tc>
          <w:tcPr>
            <w:tcW w:w="1371" w:type="dxa"/>
          </w:tcPr>
          <w:p w:rsidR="00B90002" w:rsidRPr="008C7A81" w:rsidRDefault="00B90002" w:rsidP="008F09AA">
            <w:pPr>
              <w:autoSpaceDE w:val="0"/>
              <w:autoSpaceDN w:val="0"/>
              <w:adjustRightInd w:val="0"/>
              <w:spacing w:after="0"/>
              <w:jc w:val="center"/>
              <w:rPr>
                <w:rFonts w:ascii="Arial Narrow" w:hAnsi="Arial Narrow" w:cs="Arial Narrow"/>
                <w:color w:val="7030A0"/>
                <w:sz w:val="22"/>
                <w:szCs w:val="22"/>
              </w:rPr>
            </w:pPr>
            <w:r w:rsidRPr="008C7A81">
              <w:rPr>
                <w:rFonts w:ascii="Arial Narrow" w:hAnsi="Arial Narrow" w:cs="Arial Narrow"/>
                <w:color w:val="7030A0"/>
                <w:sz w:val="22"/>
                <w:szCs w:val="22"/>
              </w:rPr>
              <w:t>500</w:t>
            </w:r>
          </w:p>
        </w:tc>
        <w:tc>
          <w:tcPr>
            <w:tcW w:w="1289" w:type="dxa"/>
          </w:tcPr>
          <w:p w:rsidR="00B90002" w:rsidRPr="008C7A81" w:rsidRDefault="00B90002" w:rsidP="008F09AA">
            <w:pPr>
              <w:autoSpaceDE w:val="0"/>
              <w:autoSpaceDN w:val="0"/>
              <w:adjustRightInd w:val="0"/>
              <w:spacing w:after="0"/>
              <w:jc w:val="center"/>
              <w:rPr>
                <w:rFonts w:ascii="Arial Narrow" w:hAnsi="Arial Narrow" w:cs="Arial Narrow"/>
                <w:color w:val="7030A0"/>
                <w:sz w:val="22"/>
                <w:szCs w:val="22"/>
              </w:rPr>
            </w:pPr>
            <w:r w:rsidRPr="008C7A81">
              <w:rPr>
                <w:rFonts w:ascii="Arial Narrow" w:hAnsi="Arial Narrow" w:cs="Arial Narrow"/>
                <w:color w:val="7030A0"/>
                <w:sz w:val="22"/>
                <w:szCs w:val="22"/>
              </w:rPr>
              <w:t>800</w:t>
            </w:r>
          </w:p>
        </w:tc>
      </w:tr>
      <w:tr w:rsidR="00B90002" w:rsidRPr="008C7A81" w:rsidTr="00A30359">
        <w:trPr>
          <w:trHeight w:val="334"/>
          <w:jc w:val="center"/>
        </w:trPr>
        <w:tc>
          <w:tcPr>
            <w:tcW w:w="5834" w:type="dxa"/>
          </w:tcPr>
          <w:p w:rsidR="00B90002" w:rsidRPr="008C7A81" w:rsidRDefault="00B90002" w:rsidP="008F09AA">
            <w:pPr>
              <w:autoSpaceDE w:val="0"/>
              <w:autoSpaceDN w:val="0"/>
              <w:adjustRightInd w:val="0"/>
              <w:spacing w:after="0"/>
              <w:rPr>
                <w:rFonts w:ascii="Arial Narrow" w:hAnsi="Arial Narrow" w:cs="Arial Narrow"/>
                <w:color w:val="7030A0"/>
                <w:sz w:val="22"/>
                <w:szCs w:val="22"/>
              </w:rPr>
            </w:pPr>
            <w:r w:rsidRPr="008C7A81">
              <w:rPr>
                <w:rFonts w:ascii="Arial Narrow" w:hAnsi="Arial Narrow" w:cs="Arial Narrow"/>
                <w:color w:val="7030A0"/>
                <w:sz w:val="22"/>
                <w:szCs w:val="22"/>
              </w:rPr>
              <w:t>Dimensions maximales certifiées CE et NF (désenfumage):</w:t>
            </w:r>
          </w:p>
        </w:tc>
        <w:tc>
          <w:tcPr>
            <w:tcW w:w="1371" w:type="dxa"/>
          </w:tcPr>
          <w:p w:rsidR="00B90002" w:rsidRPr="008C7A81" w:rsidRDefault="00B90002" w:rsidP="008F09AA">
            <w:pPr>
              <w:autoSpaceDE w:val="0"/>
              <w:autoSpaceDN w:val="0"/>
              <w:adjustRightInd w:val="0"/>
              <w:spacing w:after="0"/>
              <w:jc w:val="center"/>
              <w:rPr>
                <w:rFonts w:ascii="Arial Narrow" w:hAnsi="Arial Narrow" w:cs="Arial Narrow"/>
                <w:color w:val="7030A0"/>
                <w:sz w:val="22"/>
                <w:szCs w:val="22"/>
              </w:rPr>
            </w:pPr>
            <w:r w:rsidRPr="008C7A81">
              <w:rPr>
                <w:rFonts w:ascii="Arial Narrow" w:hAnsi="Arial Narrow" w:cs="Arial Narrow"/>
                <w:color w:val="7030A0"/>
                <w:sz w:val="22"/>
                <w:szCs w:val="22"/>
              </w:rPr>
              <w:t>2000</w:t>
            </w:r>
          </w:p>
        </w:tc>
        <w:tc>
          <w:tcPr>
            <w:tcW w:w="1289" w:type="dxa"/>
          </w:tcPr>
          <w:p w:rsidR="00B90002" w:rsidRPr="008C7A81" w:rsidRDefault="00B90002" w:rsidP="008F09AA">
            <w:pPr>
              <w:autoSpaceDE w:val="0"/>
              <w:autoSpaceDN w:val="0"/>
              <w:adjustRightInd w:val="0"/>
              <w:spacing w:after="0"/>
              <w:jc w:val="center"/>
              <w:rPr>
                <w:rFonts w:ascii="Arial Narrow" w:hAnsi="Arial Narrow" w:cs="Arial Narrow"/>
                <w:color w:val="7030A0"/>
                <w:sz w:val="22"/>
                <w:szCs w:val="22"/>
              </w:rPr>
            </w:pPr>
            <w:r w:rsidRPr="008C7A81">
              <w:rPr>
                <w:rFonts w:ascii="Arial Narrow" w:hAnsi="Arial Narrow" w:cs="Arial Narrow"/>
                <w:color w:val="7030A0"/>
                <w:sz w:val="22"/>
                <w:szCs w:val="22"/>
              </w:rPr>
              <w:t>3000</w:t>
            </w:r>
          </w:p>
        </w:tc>
      </w:tr>
    </w:tbl>
    <w:p w:rsidR="00B90002" w:rsidRDefault="00B90002" w:rsidP="00B90002">
      <w:pPr>
        <w:spacing w:after="0"/>
        <w:rPr>
          <w:rFonts w:ascii="Arial Narrow" w:eastAsia="Microsoft YaHei" w:hAnsi="Arial Narrow"/>
          <w:bCs/>
          <w:color w:val="7030A0"/>
          <w:sz w:val="22"/>
          <w:szCs w:val="22"/>
        </w:rPr>
      </w:pPr>
    </w:p>
    <w:p w:rsidR="00E619A1" w:rsidRPr="00B90002" w:rsidRDefault="00B90002" w:rsidP="00B90002">
      <w:pPr>
        <w:spacing w:after="0"/>
        <w:rPr>
          <w:rFonts w:ascii="Arial Narrow" w:eastAsia="Microsoft YaHei" w:hAnsi="Arial Narrow"/>
          <w:bCs/>
          <w:i/>
          <w:iCs/>
        </w:rPr>
      </w:pPr>
      <w:r w:rsidRPr="00B90002">
        <w:rPr>
          <w:rFonts w:ascii="Arial Narrow" w:eastAsia="Microsoft YaHei" w:hAnsi="Arial Narrow"/>
          <w:bCs/>
          <w:i/>
          <w:iCs/>
          <w:color w:val="7030A0"/>
          <w:sz w:val="22"/>
          <w:szCs w:val="22"/>
        </w:rPr>
        <w:tab/>
        <w:t xml:space="preserve">      NB : Certifié à partir de 1,00 m² de surface géométrique.</w:t>
      </w:r>
      <w:r w:rsidRPr="00B90002">
        <w:rPr>
          <w:rFonts w:ascii="Arial Narrow" w:eastAsia="Microsoft YaHei" w:hAnsi="Arial Narrow"/>
          <w:bCs/>
          <w:i/>
          <w:iCs/>
          <w:color w:val="7030A0"/>
          <w:sz w:val="22"/>
          <w:szCs w:val="22"/>
        </w:rPr>
        <w:tab/>
      </w:r>
      <w:r w:rsidRPr="00B90002">
        <w:rPr>
          <w:rFonts w:ascii="Arial Narrow" w:eastAsia="Microsoft YaHei" w:hAnsi="Arial Narrow"/>
          <w:bCs/>
          <w:i/>
          <w:iCs/>
          <w:color w:val="7030A0"/>
          <w:sz w:val="22"/>
          <w:szCs w:val="22"/>
        </w:rPr>
        <w:tab/>
      </w:r>
      <w:r w:rsidRPr="00B90002">
        <w:rPr>
          <w:rFonts w:ascii="Arial Narrow" w:eastAsia="Microsoft YaHei" w:hAnsi="Arial Narrow"/>
          <w:bCs/>
          <w:i/>
          <w:iCs/>
          <w:color w:val="7030A0"/>
          <w:sz w:val="22"/>
          <w:szCs w:val="22"/>
        </w:rPr>
        <w:tab/>
      </w:r>
    </w:p>
    <w:p w:rsidR="002D5D0F" w:rsidRPr="004A3A2A" w:rsidRDefault="00936934" w:rsidP="004A3A2A">
      <w:pPr>
        <w:rPr>
          <w:rFonts w:ascii="Arial Narrow" w:hAnsi="Arial Narrow" w:cs="Symbol"/>
          <w:color w:val="6699CC"/>
          <w:sz w:val="22"/>
          <w:szCs w:val="22"/>
        </w:rPr>
      </w:pPr>
      <w:r w:rsidRPr="004A3A2A">
        <w:rPr>
          <w:rFonts w:ascii="Arial Narrow" w:hAnsi="Arial Narrow"/>
          <w:noProof/>
          <w:sz w:val="22"/>
          <w:szCs w:val="22"/>
          <w:lang w:eastAsia="fr-FR"/>
        </w:rPr>
        <w:lastRenderedPageBreak/>
        <w:drawing>
          <wp:anchor distT="0" distB="0" distL="114300" distR="114300" simplePos="0" relativeHeight="251696128" behindDoc="0" locked="0" layoutInCell="1" allowOverlap="1" wp14:anchorId="233A3938" wp14:editId="0BB1EB2B">
            <wp:simplePos x="0" y="0"/>
            <wp:positionH relativeFrom="margin">
              <wp:posOffset>3790950</wp:posOffset>
            </wp:positionH>
            <wp:positionV relativeFrom="margin">
              <wp:posOffset>101600</wp:posOffset>
            </wp:positionV>
            <wp:extent cx="2038350" cy="1907540"/>
            <wp:effectExtent l="0" t="0" r="0" b="0"/>
            <wp:wrapSquare wrapText="bothSides"/>
            <wp:docPr id="31" name="Image 3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2014-logo souchier.jpg"/>
                    <pic:cNvPicPr/>
                  </pic:nvPicPr>
                  <pic:blipFill>
                    <a:blip r:embed="rId11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2038350" cy="1907540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2A51FD" w:rsidRPr="004A3A2A">
        <w:rPr>
          <w:rFonts w:ascii="Arial Narrow" w:hAnsi="Arial Narrow"/>
          <w:noProof/>
          <w:sz w:val="22"/>
          <w:szCs w:val="22"/>
          <w:lang w:eastAsia="fr-FR"/>
        </w:rPr>
        <w:drawing>
          <wp:anchor distT="0" distB="0" distL="114300" distR="114300" simplePos="0" relativeHeight="251694080" behindDoc="0" locked="0" layoutInCell="1" allowOverlap="1" wp14:anchorId="4B8A1BC3" wp14:editId="0C57E6B4">
            <wp:simplePos x="0" y="0"/>
            <wp:positionH relativeFrom="margin">
              <wp:posOffset>-79375</wp:posOffset>
            </wp:positionH>
            <wp:positionV relativeFrom="margin">
              <wp:posOffset>-76200</wp:posOffset>
            </wp:positionV>
            <wp:extent cx="6793865" cy="8852535"/>
            <wp:effectExtent l="0" t="0" r="6985" b="5715"/>
            <wp:wrapSquare wrapText="bothSides"/>
            <wp:docPr id="38" name="Image 38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Image1.png"/>
                    <pic:cNvPicPr/>
                  </pic:nvPicPr>
                  <pic:blipFill rotWithShape="1">
                    <a:blip r:embed="rId12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 t="-1" b="201"/>
                    <a:stretch/>
                  </pic:blipFill>
                  <pic:spPr bwMode="auto">
                    <a:xfrm>
                      <a:off x="0" y="0"/>
                      <a:ext cx="6793865" cy="8852535"/>
                    </a:xfrm>
                    <a:prstGeom prst="rect">
                      <a:avLst/>
                    </a:prstGeom>
                    <a:ln>
                      <a:noFill/>
                    </a:ln>
                    <a:extLst>
                      <a:ext uri="{53640926-AAD7-44D8-BBD7-CCE9431645EC}">
                        <a14:shadowObscured xmlns:a14="http://schemas.microsoft.com/office/drawing/2010/main"/>
                      </a:ext>
                    </a:extLst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796A38">
        <w:rPr>
          <w:rFonts w:ascii="Arial Narrow" w:hAnsi="Arial Narrow"/>
          <w:noProof/>
          <w:sz w:val="22"/>
          <w:szCs w:val="22"/>
          <w:lang w:eastAsia="fr-FR"/>
        </w:rPr>
        <mc:AlternateContent>
          <mc:Choice Requires="wps">
            <w:drawing>
              <wp:anchor distT="0" distB="0" distL="114300" distR="114300" simplePos="0" relativeHeight="251662336" behindDoc="0" locked="0" layoutInCell="1" allowOverlap="1" wp14:anchorId="3DA22EA0" wp14:editId="11E38E8A">
                <wp:simplePos x="0" y="0"/>
                <wp:positionH relativeFrom="column">
                  <wp:posOffset>-2857500</wp:posOffset>
                </wp:positionH>
                <wp:positionV relativeFrom="paragraph">
                  <wp:posOffset>-262890</wp:posOffset>
                </wp:positionV>
                <wp:extent cx="1410335" cy="8974455"/>
                <wp:effectExtent l="0" t="0" r="0" b="0"/>
                <wp:wrapNone/>
                <wp:docPr id="1" name="Rectangle 1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>
                        <a:spLocks noChangeArrowheads="1"/>
                      </wps:cNvSpPr>
                      <wps:spPr bwMode="auto">
                        <a:xfrm>
                          <a:off x="0" y="0"/>
                          <a:ext cx="1410335" cy="8974455"/>
                        </a:xfrm>
                        <a:prstGeom prst="rect">
                          <a:avLst/>
                        </a:prstGeom>
                        <a:solidFill>
                          <a:srgbClr val="6699CC"/>
                        </a:solidFill>
                        <a:ln>
                          <a:noFill/>
                        </a:ln>
                      </wps:spPr>
                      <wps:bodyPr rot="0" vert="horz" wrap="square" lIns="91440" tIns="45720" rIns="91440" bIns="45720" anchor="t" anchorCtr="0" upright="1">
                        <a:noAutofit/>
                      </wps:bodyPr>
                    </wps:wsp>
                  </a:graphicData>
                </a:graphic>
                <wp14:sizeRelH relativeFrom="page">
                  <wp14:pctWidth>0</wp14:pctWidth>
                </wp14:sizeRelH>
                <wp14:sizeRelV relativeFrom="page">
                  <wp14:pctHeight>0</wp14:pctHeight>
                </wp14:sizeRelV>
              </wp:anchor>
            </w:drawing>
          </mc:Choice>
          <mc:Fallback>
            <w:pict>
              <v:rect id="Rectangle 1" o:spid="_x0000_s1026" style="position:absolute;margin-left:-225pt;margin-top:-20.7pt;width:111.05pt;height:706.65pt;z-index:251662336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page;mso-height-relative:page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N7tbL/gEAANwDAAAOAAAAZHJzL2Uyb0RvYy54bWysU1Fv0zAQfkfiP1h+p2m6tFujptPUaQhp&#10;sInBD3AdJ7FwfObsNi2/nrPTlQJviBfL5zt//r7vzqvbQ2/YXqHXYCueT6acKSuh1rat+NcvD+9u&#10;OPNB2FoYsKriR+X57frtm9XgSjWDDkytkBGI9eXgKt6F4Mos87JTvfATcMpSsgHsRaAQ26xGMRB6&#10;b7LZdLrIBsDaIUjlPZ3ej0m+TvhNo2R4ahqvAjMVJ24hrZjWbVyz9UqULQrXaXmiIf6BRS+0pUfP&#10;UPciCLZD/RdUryWChyZMJPQZNI2WKmkgNfn0DzUvnXAqaSFzvDvb5P8frPy0f0ama+odZ1b01KLP&#10;ZJqwrVEsj/YMzpdU9eKeMQr07hHkN88sbDqqUneIMHRK1EQq1We/XYiBp6tsO3yEmtDFLkBy6tBg&#10;HwHJA3ZIDTmeG6IOgUk6zIt8enU150xS7mZ5XRTzeeSUifL1ukMf3ivoWdxUHIl8ghf7Rx/G0teS&#10;RB+Mrh+0MSnAdrsxyPaCpmOxWC43mxO6vywzNhZbiNdGxHiSdEZpo0VbqI8kE2EcMfoStOkAf3A2&#10;0HhV3H/fCVScmQ+WrFrmRRHnMQXF/HpGAV5mtpcZYSVBVTxwNm43YZzhnUPddvRSnkRbuCN7G52E&#10;R+tHVieyNELJutO4xxm9jFPVr0+5/gkAAP//AwBQSwMEFAAGAAgAAAAhAG263hbgAAAADgEAAA8A&#10;AABkcnMvZG93bnJldi54bWxMj8FOwzAMhu9IvENkJG5d2lIYLU0nBuKKxtiBY9aYNqJxqibburfH&#10;O8HNln99/v56NbtBHHEK1pOCbJGCQGq9sdQp2H2+JY8gQtRk9OAJFZwxwKq5vqp1ZfyJPvC4jZ1g&#10;CIVKK+hjHCspQ9uj02HhRyS+ffvJ6cjr1Ekz6RPD3SDzNH2QTlviD70e8aXH9md7cEwpXsdyV8z0&#10;ZTfd5qzjGu37Wqnbm/n5CUTEOf6F4aLP6tCw094fyAQxKEiK+5TLxMuUFSA4kuT5sgSx5/DdMitB&#10;NrX8X6P5BQAA//8DAFBLAQItABQABgAIAAAAIQC2gziS/gAAAOEBAAATAAAAAAAAAAAAAAAAAAAA&#10;AABbQ29udGVudF9UeXBlc10ueG1sUEsBAi0AFAAGAAgAAAAhADj9If/WAAAAlAEAAAsAAAAAAAAA&#10;AAAAAAAALwEAAF9yZWxzLy5yZWxzUEsBAi0AFAAGAAgAAAAhAA3u1sv+AQAA3AMAAA4AAAAAAAAA&#10;AAAAAAAALgIAAGRycy9lMm9Eb2MueG1sUEsBAi0AFAAGAAgAAAAhAG263hbgAAAADgEAAA8AAAAA&#10;AAAAAAAAAAAAWAQAAGRycy9kb3ducmV2LnhtbFBLBQYAAAAABAAEAPMAAABlBQAAAAA=&#10;" fillcolor="#69c" stroked="f"/>
            </w:pict>
          </mc:Fallback>
        </mc:AlternateContent>
      </w:r>
    </w:p>
    <w:sectPr w:rsidR="002D5D0F" w:rsidRPr="004A3A2A" w:rsidSect="00637EDB">
      <w:headerReference w:type="default" r:id="rId13"/>
      <w:footerReference w:type="default" r:id="rId14"/>
      <w:pgSz w:w="11900" w:h="16840"/>
      <w:pgMar w:top="720" w:right="720" w:bottom="720" w:left="720" w:header="426" w:footer="1243" w:gutter="0"/>
      <w:pgNumType w:start="0"/>
      <w:cols w:space="708"/>
      <w:titlePg/>
      <w:docGrid w:linePitch="326"/>
    </w:sectPr>
  </w:body>
</w:document>
</file>

<file path=word/endnotes.xml><?xml version="1.0" encoding="utf-8"?>
<w:endnotes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endnote w:type="separator" w:id="-1">
    <w:p w:rsidR="00C13B04" w:rsidRDefault="00C13B04" w:rsidP="00095EF6">
      <w:pPr>
        <w:spacing w:after="0"/>
      </w:pPr>
      <w:r>
        <w:separator/>
      </w:r>
    </w:p>
  </w:endnote>
  <w:endnote w:type="continuationSeparator" w:id="0">
    <w:p w:rsidR="00C13B04" w:rsidRDefault="00C13B04" w:rsidP="00095EF6">
      <w:pPr>
        <w:spacing w:after="0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mc:Ignorable="w14">
  <w:font w:name="Times New Roman">
    <w:panose1 w:val="02020603050405020304"/>
    <w:charset w:val="00"/>
    <w:family w:val="roman"/>
    <w:pitch w:val="variable"/>
    <w:sig w:usb0="E0002AFF" w:usb1="C0007841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AFF" w:usb1="C0007843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ambria">
    <w:panose1 w:val="02040503050406030204"/>
    <w:charset w:val="00"/>
    <w:family w:val="roman"/>
    <w:pitch w:val="variable"/>
    <w:sig w:usb0="E00002FF" w:usb1="400004FF" w:usb2="00000000" w:usb3="00000000" w:csb0="0000019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0000012" w:usb3="00000000" w:csb0="0002009F" w:csb1="00000000"/>
  </w:font>
  <w:font w:name="Arial">
    <w:panose1 w:val="020B0604020202020204"/>
    <w:charset w:val="00"/>
    <w:family w:val="swiss"/>
    <w:pitch w:val="variable"/>
    <w:sig w:usb0="E0002AFF" w:usb1="C0007843" w:usb2="00000009" w:usb3="00000000" w:csb0="000001FF" w:csb1="00000000"/>
  </w:font>
  <w:font w:name="Lucida Grande">
    <w:charset w:val="00"/>
    <w:family w:val="auto"/>
    <w:pitch w:val="variable"/>
    <w:sig w:usb0="E1000AEF" w:usb1="5000A1FF" w:usb2="00000000" w:usb3="00000000" w:csb0="000001BF" w:csb1="00000000"/>
  </w:font>
  <w:font w:name="MinionPro-Regular">
    <w:panose1 w:val="00000000000000000000"/>
    <w:charset w:val="4D"/>
    <w:family w:val="auto"/>
    <w:notTrueType/>
    <w:pitch w:val="default"/>
    <w:sig w:usb0="00000003" w:usb1="00000000" w:usb2="00000000" w:usb3="00000000" w:csb0="00000001" w:csb1="00000000"/>
  </w:font>
  <w:font w:name="Calibri">
    <w:panose1 w:val="020F0502020204030204"/>
    <w:charset w:val="00"/>
    <w:family w:val="swiss"/>
    <w:pitch w:val="variable"/>
    <w:sig w:usb0="E00002FF" w:usb1="4000ACFF" w:usb2="00000001" w:usb3="00000000" w:csb0="0000019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0000012" w:usb3="00000000" w:csb0="0002009F" w:csb1="00000000"/>
  </w:font>
  <w:font w:name="Arial Narrow">
    <w:panose1 w:val="020B0606020202030204"/>
    <w:charset w:val="00"/>
    <w:family w:val="swiss"/>
    <w:pitch w:val="variable"/>
    <w:sig w:usb0="00000287" w:usb1="00000800" w:usb2="00000000" w:usb3="00000000" w:csb0="0000009F" w:csb1="00000000"/>
  </w:font>
  <w:font w:name="Microsoft YaHei">
    <w:panose1 w:val="020B0503020204020204"/>
    <w:charset w:val="86"/>
    <w:family w:val="swiss"/>
    <w:pitch w:val="variable"/>
    <w:sig w:usb0="80000287" w:usb1="280F3C52" w:usb2="00000016" w:usb3="00000000" w:csb0="0004001F" w:csb1="00000000"/>
  </w:font>
</w:fonts>
</file>

<file path=word/footer1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tbl>
    <w:tblPr>
      <w:tblW w:w="5000" w:type="pct"/>
      <w:tblBorders>
        <w:top w:val="thickThinMediumGap" w:sz="24" w:space="0" w:color="407DC4"/>
      </w:tblBorders>
      <w:tblCellMar>
        <w:top w:w="72" w:type="dxa"/>
        <w:left w:w="115" w:type="dxa"/>
        <w:bottom w:w="72" w:type="dxa"/>
        <w:right w:w="115" w:type="dxa"/>
      </w:tblCellMar>
      <w:tblLook w:val="04A0" w:firstRow="1" w:lastRow="0" w:firstColumn="1" w:lastColumn="0" w:noHBand="0" w:noVBand="1"/>
    </w:tblPr>
    <w:tblGrid>
      <w:gridCol w:w="9621"/>
      <w:gridCol w:w="1069"/>
    </w:tblGrid>
    <w:tr w:rsidR="009D15AC" w:rsidRPr="00E8051A" w:rsidTr="00637EDB">
      <w:tc>
        <w:tcPr>
          <w:tcW w:w="4500" w:type="pct"/>
        </w:tcPr>
        <w:p w:rsidR="009D15AC" w:rsidRPr="00E8051A" w:rsidRDefault="00736360" w:rsidP="006B0E42">
          <w:pPr>
            <w:pStyle w:val="Pieddepage"/>
            <w:jc w:val="right"/>
            <w:rPr>
              <w:rFonts w:ascii="Arial Narrow" w:hAnsi="Arial Narrow"/>
              <w:sz w:val="20"/>
              <w:szCs w:val="20"/>
            </w:rPr>
          </w:pPr>
          <w:sdt>
            <w:sdtPr>
              <w:rPr>
                <w:rFonts w:ascii="Arial Narrow" w:hAnsi="Arial Narrow"/>
                <w:smallCaps/>
                <w:sz w:val="20"/>
                <w:szCs w:val="20"/>
              </w:rPr>
              <w:alias w:val="Société"/>
              <w:id w:val="75971759"/>
              <w:dataBinding w:prefixMappings="xmlns:ns0='http://schemas.openxmlformats.org/officeDocument/2006/extended-properties'" w:xpath="/ns0:Properties[1]/ns0:Company[1]" w:storeItemID="{6668398D-A668-4E3E-A5EB-62B293D839F1}"/>
              <w:text/>
            </w:sdtPr>
            <w:sdtEndPr/>
            <w:sdtContent>
              <w:r w:rsidR="009D15AC" w:rsidRPr="00E8051A">
                <w:rPr>
                  <w:rFonts w:ascii="Arial Narrow" w:hAnsi="Arial Narrow"/>
                  <w:smallCaps/>
                  <w:sz w:val="20"/>
                  <w:szCs w:val="20"/>
                </w:rPr>
                <w:t>Souchier</w:t>
              </w:r>
            </w:sdtContent>
          </w:sdt>
          <w:r w:rsidR="009D15AC" w:rsidRPr="00E8051A">
            <w:rPr>
              <w:rFonts w:ascii="Arial Narrow" w:hAnsi="Arial Narrow"/>
            </w:rPr>
            <w:t xml:space="preserve"> | </w:t>
          </w:r>
          <w:r w:rsidR="009D15AC" w:rsidRPr="00E8051A">
            <w:rPr>
              <w:rFonts w:ascii="Arial Narrow" w:hAnsi="Arial Narrow"/>
              <w:sz w:val="20"/>
              <w:szCs w:val="20"/>
            </w:rPr>
            <w:t xml:space="preserve">Descriptif technique </w:t>
          </w:r>
          <w:r w:rsidR="00A30359">
            <w:rPr>
              <w:rFonts w:ascii="Arial Narrow" w:hAnsi="Arial Narrow"/>
              <w:smallCaps/>
              <w:sz w:val="20"/>
              <w:szCs w:val="20"/>
            </w:rPr>
            <w:t>CERTIL</w:t>
          </w:r>
          <w:r w:rsidR="00E619A1" w:rsidRPr="00E619A1">
            <w:rPr>
              <w:rFonts w:ascii="Arial Narrow" w:hAnsi="Arial Narrow"/>
              <w:smallCaps/>
              <w:sz w:val="20"/>
              <w:szCs w:val="20"/>
            </w:rPr>
            <w:t xml:space="preserve">AM F  </w:t>
          </w:r>
          <w:r w:rsidR="00E619A1">
            <w:rPr>
              <w:rFonts w:ascii="Arial Narrow" w:hAnsi="Arial Narrow"/>
              <w:smallCaps/>
              <w:sz w:val="20"/>
              <w:szCs w:val="20"/>
            </w:rPr>
            <w:t xml:space="preserve">- </w:t>
          </w:r>
          <w:r w:rsidR="00A30359">
            <w:rPr>
              <w:rFonts w:ascii="Arial Narrow" w:hAnsi="Arial Narrow"/>
              <w:smallCaps/>
              <w:sz w:val="20"/>
              <w:szCs w:val="20"/>
            </w:rPr>
            <w:t>O</w:t>
          </w:r>
          <w:r w:rsidR="00E619A1" w:rsidRPr="00E619A1">
            <w:rPr>
              <w:rFonts w:ascii="Arial Narrow" w:hAnsi="Arial Narrow"/>
              <w:smallCaps/>
              <w:sz w:val="20"/>
              <w:szCs w:val="20"/>
            </w:rPr>
            <w:t xml:space="preserve">uverture </w:t>
          </w:r>
          <w:r w:rsidR="00A30359">
            <w:rPr>
              <w:rFonts w:ascii="Arial Narrow" w:hAnsi="Arial Narrow"/>
              <w:smallCaps/>
              <w:sz w:val="20"/>
              <w:szCs w:val="20"/>
            </w:rPr>
            <w:t>/ Fermeture</w:t>
          </w:r>
          <w:r w:rsidR="00E619A1" w:rsidRPr="00E619A1">
            <w:rPr>
              <w:rFonts w:ascii="Arial Narrow" w:hAnsi="Arial Narrow"/>
              <w:smallCaps/>
              <w:sz w:val="20"/>
              <w:szCs w:val="20"/>
            </w:rPr>
            <w:t xml:space="preserve"> </w:t>
          </w:r>
          <w:r w:rsidR="006B0E42">
            <w:rPr>
              <w:rFonts w:ascii="Arial Narrow" w:hAnsi="Arial Narrow"/>
              <w:smallCaps/>
              <w:sz w:val="20"/>
              <w:szCs w:val="20"/>
            </w:rPr>
            <w:t>Pneumat</w:t>
          </w:r>
          <w:r w:rsidR="00E619A1" w:rsidRPr="00E619A1">
            <w:rPr>
              <w:rFonts w:ascii="Arial Narrow" w:hAnsi="Arial Narrow"/>
              <w:smallCaps/>
              <w:sz w:val="20"/>
              <w:szCs w:val="20"/>
            </w:rPr>
            <w:t>ique</w:t>
          </w:r>
          <w:r w:rsidR="009D15AC" w:rsidRPr="00E8051A">
            <w:rPr>
              <w:rFonts w:ascii="Arial Narrow" w:hAnsi="Arial Narrow"/>
              <w:color w:val="FFFFFF" w:themeColor="background1"/>
              <w:sz w:val="20"/>
              <w:szCs w:val="20"/>
            </w:rPr>
            <w:t>..</w:t>
          </w:r>
        </w:p>
        <w:p w:rsidR="009D15AC" w:rsidRPr="00E8051A" w:rsidRDefault="0038429B" w:rsidP="00A30359">
          <w:pPr>
            <w:pStyle w:val="Pieddepage"/>
            <w:rPr>
              <w:rFonts w:ascii="Arial Narrow" w:hAnsi="Arial Narrow"/>
            </w:rPr>
          </w:pPr>
          <w:r w:rsidRPr="00E8051A">
            <w:rPr>
              <w:rFonts w:ascii="Arial Narrow" w:hAnsi="Arial Narrow"/>
              <w:sz w:val="20"/>
              <w:szCs w:val="20"/>
            </w:rPr>
            <w:t xml:space="preserve">                                                                                            </w:t>
          </w:r>
          <w:r w:rsidR="00E619A1">
            <w:rPr>
              <w:rFonts w:ascii="Arial Narrow" w:hAnsi="Arial Narrow"/>
              <w:sz w:val="20"/>
              <w:szCs w:val="20"/>
            </w:rPr>
            <w:t xml:space="preserve">                  </w:t>
          </w:r>
          <w:r w:rsidR="007F6F81">
            <w:rPr>
              <w:rFonts w:ascii="Arial Narrow" w:hAnsi="Arial Narrow"/>
              <w:sz w:val="20"/>
              <w:szCs w:val="20"/>
            </w:rPr>
            <w:t xml:space="preserve"> </w:t>
          </w:r>
          <w:r w:rsidR="007F6F81" w:rsidRPr="007F6F81">
            <w:rPr>
              <w:rFonts w:ascii="Arial Narrow" w:hAnsi="Arial Narrow"/>
              <w:sz w:val="8"/>
              <w:szCs w:val="8"/>
            </w:rPr>
            <w:t xml:space="preserve"> </w:t>
          </w:r>
          <w:r w:rsidR="006B0E42">
            <w:rPr>
              <w:rFonts w:ascii="Arial Narrow" w:hAnsi="Arial Narrow"/>
              <w:sz w:val="8"/>
              <w:szCs w:val="8"/>
            </w:rPr>
            <w:t xml:space="preserve">      </w:t>
          </w:r>
          <w:r w:rsidR="00A30359">
            <w:rPr>
              <w:rFonts w:ascii="Arial Narrow" w:hAnsi="Arial Narrow"/>
              <w:sz w:val="8"/>
              <w:szCs w:val="8"/>
            </w:rPr>
            <w:t xml:space="preserve">       </w:t>
          </w:r>
          <w:r w:rsidR="00A30359">
            <w:rPr>
              <w:rFonts w:ascii="Arial Narrow" w:hAnsi="Arial Narrow"/>
              <w:sz w:val="20"/>
              <w:szCs w:val="20"/>
            </w:rPr>
            <w:t>Désenfumage naturel - Façade</w:t>
          </w:r>
        </w:p>
      </w:tc>
      <w:tc>
        <w:tcPr>
          <w:tcW w:w="500" w:type="pct"/>
          <w:shd w:val="clear" w:color="auto" w:fill="407DC4"/>
        </w:tcPr>
        <w:p w:rsidR="009D15AC" w:rsidRPr="00E8051A" w:rsidRDefault="009D15AC" w:rsidP="00637EDB">
          <w:pPr>
            <w:pStyle w:val="En-tte"/>
            <w:tabs>
              <w:tab w:val="clear" w:pos="4536"/>
              <w:tab w:val="clear" w:pos="9072"/>
              <w:tab w:val="left" w:pos="720"/>
            </w:tabs>
            <w:rPr>
              <w:rFonts w:ascii="Arial Narrow" w:hAnsi="Arial Narrow"/>
              <w:color w:val="FFFFFF" w:themeColor="background1"/>
            </w:rPr>
          </w:pPr>
          <w:r w:rsidRPr="00E8051A">
            <w:rPr>
              <w:rFonts w:ascii="Arial Narrow" w:hAnsi="Arial Narrow"/>
            </w:rPr>
            <w:fldChar w:fldCharType="begin"/>
          </w:r>
          <w:r w:rsidRPr="00E8051A">
            <w:rPr>
              <w:rFonts w:ascii="Arial Narrow" w:hAnsi="Arial Narrow"/>
            </w:rPr>
            <w:instrText>PAGE   \* MERGEFORMAT</w:instrText>
          </w:r>
          <w:r w:rsidRPr="00E8051A">
            <w:rPr>
              <w:rFonts w:ascii="Arial Narrow" w:hAnsi="Arial Narrow"/>
            </w:rPr>
            <w:fldChar w:fldCharType="separate"/>
          </w:r>
          <w:r w:rsidR="00736360" w:rsidRPr="00736360">
            <w:rPr>
              <w:rFonts w:ascii="Arial Narrow" w:hAnsi="Arial Narrow"/>
              <w:noProof/>
              <w:color w:val="FFFFFF" w:themeColor="background1"/>
            </w:rPr>
            <w:t>2</w:t>
          </w:r>
          <w:r w:rsidRPr="00E8051A">
            <w:rPr>
              <w:rFonts w:ascii="Arial Narrow" w:hAnsi="Arial Narrow"/>
              <w:color w:val="FFFFFF" w:themeColor="background1"/>
            </w:rPr>
            <w:fldChar w:fldCharType="end"/>
          </w:r>
          <w:r w:rsidR="00637EDB" w:rsidRPr="00E8051A">
            <w:rPr>
              <w:rFonts w:ascii="Arial Narrow" w:hAnsi="Arial Narrow"/>
              <w:color w:val="FFFFFF" w:themeColor="background1"/>
            </w:rPr>
            <w:tab/>
          </w:r>
        </w:p>
      </w:tc>
    </w:tr>
  </w:tbl>
  <w:p w:rsidR="009D15AC" w:rsidRPr="00E8051A" w:rsidRDefault="009D15AC">
    <w:pPr>
      <w:pStyle w:val="Pieddepage"/>
      <w:rPr>
        <w:rFonts w:ascii="Arial Narrow" w:hAnsi="Arial Narrow"/>
      </w:rPr>
    </w:pPr>
  </w:p>
</w:ftr>
</file>

<file path=word/footnotes.xml><?xml version="1.0" encoding="utf-8"?>
<w:footnotes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footnote w:type="separator" w:id="-1">
    <w:p w:rsidR="00C13B04" w:rsidRDefault="00C13B04" w:rsidP="00095EF6">
      <w:pPr>
        <w:spacing w:after="0"/>
      </w:pPr>
      <w:r>
        <w:separator/>
      </w:r>
    </w:p>
  </w:footnote>
  <w:footnote w:type="continuationSeparator" w:id="0">
    <w:p w:rsidR="00C13B04" w:rsidRDefault="00C13B04" w:rsidP="00095EF6">
      <w:pPr>
        <w:spacing w:after="0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A27C66" w:rsidRPr="00F50C1F" w:rsidRDefault="00752479" w:rsidP="002A6779">
    <w:pPr>
      <w:pStyle w:val="En-tte"/>
      <w:tabs>
        <w:tab w:val="clear" w:pos="4536"/>
        <w:tab w:val="clear" w:pos="9072"/>
      </w:tabs>
      <w:ind w:left="851"/>
      <w:jc w:val="center"/>
      <w:rPr>
        <w:b/>
      </w:rPr>
    </w:pPr>
    <w:r>
      <w:rPr>
        <w:rFonts w:ascii="Arial" w:hAnsi="Arial" w:cs="Arial"/>
        <w:b/>
      </w:rPr>
      <w:tab/>
    </w:r>
    <w:r>
      <w:rPr>
        <w:rFonts w:ascii="Arial" w:hAnsi="Arial" w:cs="Arial"/>
        <w:b/>
      </w:rPr>
      <w:tab/>
    </w:r>
  </w:p>
</w:hdr>
</file>

<file path=word/numbering.xml><?xml version="1.0" encoding="utf-8"?>
<w:numbering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abstractNum w:abstractNumId="0">
    <w:nsid w:val="09D43964"/>
    <w:multiLevelType w:val="multilevel"/>
    <w:tmpl w:val="B008ACF8"/>
    <w:lvl w:ilvl="0">
      <w:start w:val="1"/>
      <w:numFmt w:val="decimal"/>
      <w:lvlText w:val="%1."/>
      <w:lvlJc w:val="left"/>
      <w:pPr>
        <w:ind w:left="360" w:hanging="360"/>
      </w:pPr>
      <w:rPr>
        <w:rFonts w:hint="default"/>
      </w:rPr>
    </w:lvl>
    <w:lvl w:ilvl="1">
      <w:start w:val="1"/>
      <w:numFmt w:val="decimal"/>
      <w:lvlText w:val="%1.%2."/>
      <w:lvlJc w:val="left"/>
      <w:pPr>
        <w:ind w:left="792" w:hanging="432"/>
      </w:pPr>
      <w:rPr>
        <w:rFonts w:hint="default"/>
      </w:rPr>
    </w:lvl>
    <w:lvl w:ilvl="2">
      <w:start w:val="1"/>
      <w:numFmt w:val="decimal"/>
      <w:lvlText w:val="%1.%2.%3."/>
      <w:lvlJc w:val="left"/>
      <w:pPr>
        <w:ind w:left="1224" w:hanging="504"/>
      </w:pPr>
      <w:rPr>
        <w:rFonts w:hint="default"/>
      </w:rPr>
    </w:lvl>
    <w:lvl w:ilvl="3">
      <w:start w:val="1"/>
      <w:numFmt w:val="decimal"/>
      <w:lvlText w:val="%1.%2.%3.%4."/>
      <w:lvlJc w:val="left"/>
      <w:pPr>
        <w:ind w:left="1728" w:hanging="648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ind w:left="2232" w:hanging="792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ind w:left="2736" w:hanging="936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ind w:left="3240" w:hanging="108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ind w:left="3744" w:hanging="1224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ind w:left="4320" w:hanging="1440"/>
      </w:pPr>
      <w:rPr>
        <w:rFonts w:hint="default"/>
      </w:rPr>
    </w:lvl>
  </w:abstractNum>
  <w:abstractNum w:abstractNumId="1">
    <w:nsid w:val="0E1910B9"/>
    <w:multiLevelType w:val="hybridMultilevel"/>
    <w:tmpl w:val="84728562"/>
    <w:lvl w:ilvl="0" w:tplc="040C0005">
      <w:start w:val="1"/>
      <w:numFmt w:val="bullet"/>
      <w:lvlText w:val=""/>
      <w:lvlJc w:val="left"/>
      <w:pPr>
        <w:ind w:left="720" w:hanging="360"/>
      </w:pPr>
      <w:rPr>
        <w:rFonts w:ascii="Wingdings" w:hAnsi="Wingdings" w:hint="default"/>
      </w:rPr>
    </w:lvl>
    <w:lvl w:ilvl="1" w:tplc="040C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C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C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C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C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C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C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C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">
    <w:nsid w:val="1B042EDC"/>
    <w:multiLevelType w:val="hybridMultilevel"/>
    <w:tmpl w:val="D214038E"/>
    <w:lvl w:ilvl="0" w:tplc="040C0005">
      <w:start w:val="1"/>
      <w:numFmt w:val="bullet"/>
      <w:lvlText w:val=""/>
      <w:lvlJc w:val="left"/>
      <w:pPr>
        <w:ind w:left="720" w:hanging="360"/>
      </w:pPr>
      <w:rPr>
        <w:rFonts w:ascii="Wingdings" w:hAnsi="Wingdings" w:hint="default"/>
      </w:rPr>
    </w:lvl>
    <w:lvl w:ilvl="1" w:tplc="040C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C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C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C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C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C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C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C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">
    <w:nsid w:val="2EEF4690"/>
    <w:multiLevelType w:val="hybridMultilevel"/>
    <w:tmpl w:val="86447D8E"/>
    <w:lvl w:ilvl="0" w:tplc="040C0005">
      <w:start w:val="1"/>
      <w:numFmt w:val="bullet"/>
      <w:lvlText w:val=""/>
      <w:lvlJc w:val="left"/>
      <w:pPr>
        <w:ind w:left="720" w:hanging="360"/>
      </w:pPr>
      <w:rPr>
        <w:rFonts w:ascii="Wingdings" w:hAnsi="Wingdings" w:hint="default"/>
      </w:rPr>
    </w:lvl>
    <w:lvl w:ilvl="1" w:tplc="040C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C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C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C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C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C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C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C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">
    <w:nsid w:val="3BF61480"/>
    <w:multiLevelType w:val="hybridMultilevel"/>
    <w:tmpl w:val="51F0CD7A"/>
    <w:lvl w:ilvl="0" w:tplc="040C0005">
      <w:start w:val="1"/>
      <w:numFmt w:val="bullet"/>
      <w:lvlText w:val=""/>
      <w:lvlJc w:val="left"/>
      <w:pPr>
        <w:ind w:left="720" w:hanging="360"/>
      </w:pPr>
      <w:rPr>
        <w:rFonts w:ascii="Wingdings" w:hAnsi="Wingdings" w:hint="default"/>
      </w:rPr>
    </w:lvl>
    <w:lvl w:ilvl="1" w:tplc="040C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C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C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C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C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C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C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C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">
    <w:nsid w:val="4CB7422E"/>
    <w:multiLevelType w:val="hybridMultilevel"/>
    <w:tmpl w:val="2C7AAE00"/>
    <w:lvl w:ilvl="0" w:tplc="040C0005">
      <w:start w:val="1"/>
      <w:numFmt w:val="bullet"/>
      <w:lvlText w:val=""/>
      <w:lvlJc w:val="left"/>
      <w:pPr>
        <w:ind w:left="720" w:hanging="360"/>
      </w:pPr>
      <w:rPr>
        <w:rFonts w:ascii="Wingdings" w:hAnsi="Wingdings" w:hint="default"/>
      </w:rPr>
    </w:lvl>
    <w:lvl w:ilvl="1" w:tplc="040C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C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C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C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C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C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C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C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">
    <w:nsid w:val="537A3EF9"/>
    <w:multiLevelType w:val="hybridMultilevel"/>
    <w:tmpl w:val="1ED2D8A0"/>
    <w:lvl w:ilvl="0" w:tplc="040C0005">
      <w:start w:val="1"/>
      <w:numFmt w:val="bullet"/>
      <w:lvlText w:val=""/>
      <w:lvlJc w:val="left"/>
      <w:pPr>
        <w:ind w:left="720" w:hanging="360"/>
      </w:pPr>
      <w:rPr>
        <w:rFonts w:ascii="Wingdings" w:hAnsi="Wingdings" w:hint="default"/>
      </w:rPr>
    </w:lvl>
    <w:lvl w:ilvl="1" w:tplc="040C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C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C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C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C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C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C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C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7">
    <w:nsid w:val="75534F63"/>
    <w:multiLevelType w:val="hybridMultilevel"/>
    <w:tmpl w:val="8482E73C"/>
    <w:lvl w:ilvl="0" w:tplc="040C0005">
      <w:start w:val="1"/>
      <w:numFmt w:val="bullet"/>
      <w:lvlText w:val=""/>
      <w:lvlJc w:val="left"/>
      <w:pPr>
        <w:ind w:left="720" w:hanging="360"/>
      </w:pPr>
      <w:rPr>
        <w:rFonts w:ascii="Wingdings" w:hAnsi="Wingdings" w:hint="default"/>
      </w:rPr>
    </w:lvl>
    <w:lvl w:ilvl="1" w:tplc="040C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C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C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C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C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C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C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C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8">
    <w:nsid w:val="7A347E5F"/>
    <w:multiLevelType w:val="hybridMultilevel"/>
    <w:tmpl w:val="91F27102"/>
    <w:lvl w:ilvl="0" w:tplc="040C0005">
      <w:start w:val="1"/>
      <w:numFmt w:val="bullet"/>
      <w:lvlText w:val=""/>
      <w:lvlJc w:val="left"/>
      <w:pPr>
        <w:ind w:left="720" w:hanging="360"/>
      </w:pPr>
      <w:rPr>
        <w:rFonts w:ascii="Wingdings" w:hAnsi="Wingdings" w:hint="default"/>
      </w:rPr>
    </w:lvl>
    <w:lvl w:ilvl="1" w:tplc="040C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C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C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C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C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C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C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C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>
    <w:abstractNumId w:val="0"/>
  </w:num>
  <w:num w:numId="2">
    <w:abstractNumId w:val="8"/>
  </w:num>
  <w:num w:numId="3">
    <w:abstractNumId w:val="5"/>
  </w:num>
  <w:num w:numId="4">
    <w:abstractNumId w:val="1"/>
  </w:num>
  <w:num w:numId="5">
    <w:abstractNumId w:val="2"/>
  </w:num>
  <w:num w:numId="6">
    <w:abstractNumId w:val="4"/>
  </w:num>
  <w:num w:numId="7">
    <w:abstractNumId w:val="6"/>
  </w:num>
  <w:num w:numId="8">
    <w:abstractNumId w:val="7"/>
  </w:num>
  <w:num w:numId="9">
    <w:abstractNumId w:val="3"/>
  </w:num>
  <w:numIdMacAtCleanup w:val="7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sl="http://schemas.openxmlformats.org/schemaLibrary/2006/main" mc:Ignorable="w14">
  <w:zoom w:percent="100"/>
  <w:embedSystemFonts/>
  <w:proofState w:spelling="clean"/>
  <w:defaultTabStop w:val="708"/>
  <w:hyphenationZone w:val="425"/>
  <w:drawingGridHorizontalSpacing w:val="360"/>
  <w:drawingGridVerticalSpacing w:val="360"/>
  <w:displayHorizontalDrawingGridEvery w:val="0"/>
  <w:displayVerticalDrawingGridEvery w:val="0"/>
  <w:characterSpacingControl w:val="doNotCompress"/>
  <w:hdrShapeDefaults>
    <o:shapedefaults v:ext="edit" spidmax="61441"/>
  </w:hdrShapeDefaults>
  <w:footnotePr>
    <w:footnote w:id="-1"/>
    <w:footnote w:id="0"/>
  </w:footnotePr>
  <w:endnotePr>
    <w:endnote w:id="-1"/>
    <w:endnote w:id="0"/>
  </w:endnotePr>
  <w:compat>
    <w:useFELayout/>
    <w:compatSetting w:name="compatibilityMode" w:uri="http://schemas.microsoft.com/office/word" w:val="14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</w:compat>
  <w:rsids>
    <w:rsidRoot w:val="00095EF6"/>
    <w:rsid w:val="00002DCE"/>
    <w:rsid w:val="000117C2"/>
    <w:rsid w:val="00026938"/>
    <w:rsid w:val="0002731B"/>
    <w:rsid w:val="00030777"/>
    <w:rsid w:val="00050947"/>
    <w:rsid w:val="00051B25"/>
    <w:rsid w:val="000638FF"/>
    <w:rsid w:val="0007721F"/>
    <w:rsid w:val="00082047"/>
    <w:rsid w:val="00095EF6"/>
    <w:rsid w:val="000A0D2F"/>
    <w:rsid w:val="000C32E2"/>
    <w:rsid w:val="000C3BEC"/>
    <w:rsid w:val="000D0516"/>
    <w:rsid w:val="000D28C2"/>
    <w:rsid w:val="000D7828"/>
    <w:rsid w:val="0010483B"/>
    <w:rsid w:val="0012451C"/>
    <w:rsid w:val="00157578"/>
    <w:rsid w:val="00172B58"/>
    <w:rsid w:val="00182976"/>
    <w:rsid w:val="00197046"/>
    <w:rsid w:val="001C0718"/>
    <w:rsid w:val="001C130A"/>
    <w:rsid w:val="001F10EA"/>
    <w:rsid w:val="002104C8"/>
    <w:rsid w:val="0021403C"/>
    <w:rsid w:val="00214A3B"/>
    <w:rsid w:val="00232D67"/>
    <w:rsid w:val="0023521C"/>
    <w:rsid w:val="00246380"/>
    <w:rsid w:val="00264A9C"/>
    <w:rsid w:val="00265126"/>
    <w:rsid w:val="0028464B"/>
    <w:rsid w:val="002A4BE8"/>
    <w:rsid w:val="002A51FD"/>
    <w:rsid w:val="002A6779"/>
    <w:rsid w:val="002A7F85"/>
    <w:rsid w:val="002B229C"/>
    <w:rsid w:val="002B3AA1"/>
    <w:rsid w:val="002C6FFA"/>
    <w:rsid w:val="002D5D0F"/>
    <w:rsid w:val="002D692D"/>
    <w:rsid w:val="00315EC2"/>
    <w:rsid w:val="00324625"/>
    <w:rsid w:val="0034153C"/>
    <w:rsid w:val="00352818"/>
    <w:rsid w:val="00375E2B"/>
    <w:rsid w:val="0038429B"/>
    <w:rsid w:val="00386CCE"/>
    <w:rsid w:val="003A0F99"/>
    <w:rsid w:val="003A1362"/>
    <w:rsid w:val="003A3F1C"/>
    <w:rsid w:val="003B2753"/>
    <w:rsid w:val="003B6472"/>
    <w:rsid w:val="003E4440"/>
    <w:rsid w:val="003F0D08"/>
    <w:rsid w:val="003F2E75"/>
    <w:rsid w:val="00434B06"/>
    <w:rsid w:val="00441B6D"/>
    <w:rsid w:val="00444B12"/>
    <w:rsid w:val="00460BDF"/>
    <w:rsid w:val="0048317E"/>
    <w:rsid w:val="0048556C"/>
    <w:rsid w:val="00492877"/>
    <w:rsid w:val="00493A82"/>
    <w:rsid w:val="004A25A8"/>
    <w:rsid w:val="004A2EC4"/>
    <w:rsid w:val="004A336E"/>
    <w:rsid w:val="004A3A2A"/>
    <w:rsid w:val="004B2990"/>
    <w:rsid w:val="00514ECD"/>
    <w:rsid w:val="00523B31"/>
    <w:rsid w:val="00525E92"/>
    <w:rsid w:val="005435D0"/>
    <w:rsid w:val="00546269"/>
    <w:rsid w:val="00550FF8"/>
    <w:rsid w:val="00572AAC"/>
    <w:rsid w:val="00577584"/>
    <w:rsid w:val="0058277F"/>
    <w:rsid w:val="005830DD"/>
    <w:rsid w:val="0058790D"/>
    <w:rsid w:val="00593E6D"/>
    <w:rsid w:val="005972E8"/>
    <w:rsid w:val="005B4186"/>
    <w:rsid w:val="005C6D8F"/>
    <w:rsid w:val="0060259F"/>
    <w:rsid w:val="00612F9F"/>
    <w:rsid w:val="00617395"/>
    <w:rsid w:val="0062120D"/>
    <w:rsid w:val="006242CD"/>
    <w:rsid w:val="00627E47"/>
    <w:rsid w:val="00637EDB"/>
    <w:rsid w:val="00653B14"/>
    <w:rsid w:val="00661F84"/>
    <w:rsid w:val="00666096"/>
    <w:rsid w:val="006848D0"/>
    <w:rsid w:val="006B0E42"/>
    <w:rsid w:val="006C16D1"/>
    <w:rsid w:val="006F54FC"/>
    <w:rsid w:val="006F58CA"/>
    <w:rsid w:val="007071D7"/>
    <w:rsid w:val="0070729C"/>
    <w:rsid w:val="00716700"/>
    <w:rsid w:val="00736360"/>
    <w:rsid w:val="00747920"/>
    <w:rsid w:val="00752479"/>
    <w:rsid w:val="00754A46"/>
    <w:rsid w:val="007555AB"/>
    <w:rsid w:val="007715FE"/>
    <w:rsid w:val="00786C5D"/>
    <w:rsid w:val="00796A38"/>
    <w:rsid w:val="0079783D"/>
    <w:rsid w:val="007B2FF7"/>
    <w:rsid w:val="007D21FF"/>
    <w:rsid w:val="007F28FE"/>
    <w:rsid w:val="007F6F81"/>
    <w:rsid w:val="0080198A"/>
    <w:rsid w:val="00802228"/>
    <w:rsid w:val="0080259E"/>
    <w:rsid w:val="008227B4"/>
    <w:rsid w:val="008312FD"/>
    <w:rsid w:val="00842923"/>
    <w:rsid w:val="008431F2"/>
    <w:rsid w:val="00851D13"/>
    <w:rsid w:val="0087785C"/>
    <w:rsid w:val="008846F7"/>
    <w:rsid w:val="008909AD"/>
    <w:rsid w:val="008C3CDF"/>
    <w:rsid w:val="008C6327"/>
    <w:rsid w:val="008C6549"/>
    <w:rsid w:val="008E5AD6"/>
    <w:rsid w:val="00902FCA"/>
    <w:rsid w:val="009058C2"/>
    <w:rsid w:val="009062DC"/>
    <w:rsid w:val="009172E6"/>
    <w:rsid w:val="00917EF6"/>
    <w:rsid w:val="00917FDE"/>
    <w:rsid w:val="00935C22"/>
    <w:rsid w:val="00936934"/>
    <w:rsid w:val="00975D7E"/>
    <w:rsid w:val="00980075"/>
    <w:rsid w:val="009A284C"/>
    <w:rsid w:val="009B4A7A"/>
    <w:rsid w:val="009D15AC"/>
    <w:rsid w:val="00A024F9"/>
    <w:rsid w:val="00A02B80"/>
    <w:rsid w:val="00A03AFC"/>
    <w:rsid w:val="00A07331"/>
    <w:rsid w:val="00A10146"/>
    <w:rsid w:val="00A14FE6"/>
    <w:rsid w:val="00A20E2F"/>
    <w:rsid w:val="00A27C66"/>
    <w:rsid w:val="00A30359"/>
    <w:rsid w:val="00A34098"/>
    <w:rsid w:val="00A3573C"/>
    <w:rsid w:val="00A61FEC"/>
    <w:rsid w:val="00A64542"/>
    <w:rsid w:val="00A701A9"/>
    <w:rsid w:val="00AB784E"/>
    <w:rsid w:val="00AB7C0B"/>
    <w:rsid w:val="00AD1413"/>
    <w:rsid w:val="00AD5757"/>
    <w:rsid w:val="00AF7486"/>
    <w:rsid w:val="00B07D81"/>
    <w:rsid w:val="00B10B58"/>
    <w:rsid w:val="00B46A79"/>
    <w:rsid w:val="00B7352E"/>
    <w:rsid w:val="00B75153"/>
    <w:rsid w:val="00B867D1"/>
    <w:rsid w:val="00B90002"/>
    <w:rsid w:val="00B92763"/>
    <w:rsid w:val="00B957CC"/>
    <w:rsid w:val="00BA7C74"/>
    <w:rsid w:val="00BB3DF3"/>
    <w:rsid w:val="00BB6B6B"/>
    <w:rsid w:val="00BD79B8"/>
    <w:rsid w:val="00BD7CB9"/>
    <w:rsid w:val="00BF4EC8"/>
    <w:rsid w:val="00C05472"/>
    <w:rsid w:val="00C058A5"/>
    <w:rsid w:val="00C07388"/>
    <w:rsid w:val="00C13B04"/>
    <w:rsid w:val="00C47DA7"/>
    <w:rsid w:val="00C513B7"/>
    <w:rsid w:val="00C720D6"/>
    <w:rsid w:val="00C720F0"/>
    <w:rsid w:val="00CA4A30"/>
    <w:rsid w:val="00CE32B5"/>
    <w:rsid w:val="00D10BB7"/>
    <w:rsid w:val="00D4101A"/>
    <w:rsid w:val="00D41FC3"/>
    <w:rsid w:val="00D504E3"/>
    <w:rsid w:val="00D520D4"/>
    <w:rsid w:val="00D54C7C"/>
    <w:rsid w:val="00D863BA"/>
    <w:rsid w:val="00D86CE5"/>
    <w:rsid w:val="00DA63C3"/>
    <w:rsid w:val="00DB0148"/>
    <w:rsid w:val="00DB4F16"/>
    <w:rsid w:val="00DE25FB"/>
    <w:rsid w:val="00DF6079"/>
    <w:rsid w:val="00E052E5"/>
    <w:rsid w:val="00E056F7"/>
    <w:rsid w:val="00E13122"/>
    <w:rsid w:val="00E176E5"/>
    <w:rsid w:val="00E20335"/>
    <w:rsid w:val="00E24125"/>
    <w:rsid w:val="00E34E2F"/>
    <w:rsid w:val="00E35438"/>
    <w:rsid w:val="00E45B76"/>
    <w:rsid w:val="00E561CA"/>
    <w:rsid w:val="00E619A1"/>
    <w:rsid w:val="00E64449"/>
    <w:rsid w:val="00E8051A"/>
    <w:rsid w:val="00E85285"/>
    <w:rsid w:val="00EB1C50"/>
    <w:rsid w:val="00EB6258"/>
    <w:rsid w:val="00EC6E2D"/>
    <w:rsid w:val="00EE5BBE"/>
    <w:rsid w:val="00EF4685"/>
    <w:rsid w:val="00F01C76"/>
    <w:rsid w:val="00F10837"/>
    <w:rsid w:val="00F11712"/>
    <w:rsid w:val="00F134F8"/>
    <w:rsid w:val="00F25579"/>
    <w:rsid w:val="00F263EC"/>
    <w:rsid w:val="00F41A9F"/>
    <w:rsid w:val="00F50C1F"/>
    <w:rsid w:val="00F544CE"/>
    <w:rsid w:val="00F54A2B"/>
    <w:rsid w:val="00F54DAF"/>
    <w:rsid w:val="00F67646"/>
    <w:rsid w:val="00F77370"/>
    <w:rsid w:val="00F800D6"/>
    <w:rsid w:val="00F80C76"/>
    <w:rsid w:val="00F8493A"/>
    <w:rsid w:val="00F9512B"/>
    <w:rsid w:val="00FB51C3"/>
    <w:rsid w:val="00FC2B89"/>
    <w:rsid w:val="00FC4F9E"/>
    <w:rsid w:val="00FD3145"/>
    <w:rsid w:val="00FD5D40"/>
    <w:rsid w:val="00FD6ABD"/>
    <w:rsid w:val="00FD6E36"/>
  </w:rsids>
  <m:mathPr>
    <m:mathFont m:val="Cambria Math"/>
    <m:brkBin m:val="before"/>
    <m:brkBinSub m:val="--"/>
    <m:smallFrac m:val="0"/>
    <m:dispDef m:val="0"/>
    <m:lMargin m:val="0"/>
    <m:rMargin m:val="0"/>
    <m:defJc m:val="centerGroup"/>
    <m:wrapRight/>
    <m:intLim m:val="subSup"/>
    <m:naryLim m:val="subSup"/>
  </m:mathPr>
  <w:themeFontLang w:val="fr-FR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oNotAutoCompressPictures/>
  <w:shapeDefaults>
    <o:shapedefaults v:ext="edit" spidmax="61441"/>
    <o:shapelayout v:ext="edit">
      <o:idmap v:ext="edit" data="1"/>
    </o:shapelayout>
  </w:shapeDefaults>
  <w:decimalSymbol w:val=","/>
  <w:listSeparator w:val=";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mc:Ignorable="w14">
  <w:docDefaults>
    <w:rPrDefault>
      <w:rPr>
        <w:rFonts w:asciiTheme="minorHAnsi" w:eastAsiaTheme="minorEastAsia" w:hAnsiTheme="minorHAnsi" w:cstheme="minorBidi"/>
        <w:sz w:val="24"/>
        <w:szCs w:val="24"/>
        <w:lang w:val="fr-FR" w:eastAsia="ja-JP" w:bidi="ar-SA"/>
      </w:rPr>
    </w:rPrDefault>
    <w:pPrDefault>
      <w:pPr>
        <w:spacing w:after="200"/>
      </w:pPr>
    </w:pPrDefault>
  </w:docDefaults>
  <w:latentStyles w:defLockedState="0" w:defUIPriority="99" w:defSemiHidden="1" w:defUnhideWhenUsed="1" w:defQFormat="0" w:count="267">
    <w:lsdException w:name="Normal" w:semiHidden="0" w:uiPriority="0" w:unhideWhenUsed="0" w:qFormat="1"/>
    <w:lsdException w:name="heading 1" w:semiHidden="0" w:uiPriority="9" w:unhideWhenUsed="0" w:qFormat="1"/>
    <w:lsdException w:name="heading 2" w:uiPriority="9" w:qFormat="1"/>
    <w:lsdException w:name="heading 3" w:uiPriority="9" w:qFormat="1"/>
    <w:lsdException w:name="heading 4" w:uiPriority="9" w:qFormat="1"/>
    <w:lsdException w:name="heading 5" w:uiPriority="9" w:qFormat="1"/>
    <w:lsdException w:name="heading 6" w:uiPriority="9" w:qFormat="1"/>
    <w:lsdException w:name="heading 7" w:uiPriority="9" w:qFormat="1"/>
    <w:lsdException w:name="heading 8" w:uiPriority="9" w:qFormat="1"/>
    <w:lsdException w:name="heading 9" w:uiPriority="9" w:qFormat="1"/>
    <w:lsdException w:name="toc 1" w:uiPriority="39"/>
    <w:lsdException w:name="toc 2" w:uiPriority="39"/>
    <w:lsdException w:name="toc 3" w:uiPriority="39"/>
    <w:lsdException w:name="toc 4" w:uiPriority="39"/>
    <w:lsdException w:name="toc 5" w:uiPriority="39"/>
    <w:lsdException w:name="toc 6" w:uiPriority="39"/>
    <w:lsdException w:name="toc 7" w:uiPriority="39"/>
    <w:lsdException w:name="toc 8" w:uiPriority="39"/>
    <w:lsdException w:name="toc 9" w:uiPriority="39"/>
    <w:lsdException w:name="caption" w:uiPriority="35" w:qFormat="1"/>
    <w:lsdException w:name="Title" w:semiHidden="0" w:uiPriority="10" w:unhideWhenUsed="0" w:qFormat="1"/>
    <w:lsdException w:name="Default Paragraph Font" w:uiPriority="1"/>
    <w:lsdException w:name="Subtitle" w:semiHidden="0" w:uiPriority="11" w:unhideWhenUsed="0" w:qFormat="1"/>
    <w:lsdException w:name="Strong" w:semiHidden="0" w:uiPriority="22" w:unhideWhenUsed="0" w:qFormat="1"/>
    <w:lsdException w:name="Emphasis" w:semiHidden="0" w:uiPriority="20" w:unhideWhenUsed="0" w:qFormat="1"/>
    <w:lsdException w:name="Table Grid" w:semiHidden="0" w:uiPriority="59" w:unhideWhenUsed="0"/>
    <w:lsdException w:name="Placeholder Text" w:unhideWhenUsed="0"/>
    <w:lsdException w:name="No Spacing" w:semiHidden="0" w:uiPriority="1" w:unhideWhenUsed="0" w:qFormat="1"/>
    <w:lsdException w:name="Light Shading" w:semiHidden="0" w:uiPriority="60" w:unhideWhenUsed="0"/>
    <w:lsdException w:name="Light List" w:semiHidden="0" w:uiPriority="61" w:unhideWhenUsed="0"/>
    <w:lsdException w:name="Light Grid" w:semiHidden="0" w:uiPriority="62" w:unhideWhenUsed="0"/>
    <w:lsdException w:name="Medium Shading 1" w:semiHidden="0" w:uiPriority="63" w:unhideWhenUsed="0"/>
    <w:lsdException w:name="Medium Shading 2" w:semiHidden="0" w:uiPriority="64" w:unhideWhenUsed="0"/>
    <w:lsdException w:name="Medium List 1" w:semiHidden="0" w:uiPriority="65" w:unhideWhenUsed="0"/>
    <w:lsdException w:name="Medium List 2" w:semiHidden="0" w:uiPriority="66" w:unhideWhenUsed="0"/>
    <w:lsdException w:name="Medium Grid 1" w:semiHidden="0" w:uiPriority="67" w:unhideWhenUsed="0"/>
    <w:lsdException w:name="Medium Grid 2" w:semiHidden="0" w:uiPriority="68" w:unhideWhenUsed="0"/>
    <w:lsdException w:name="Medium Grid 3" w:semiHidden="0" w:uiPriority="69" w:unhideWhenUsed="0"/>
    <w:lsdException w:name="Dark List" w:semiHidden="0" w:uiPriority="70" w:unhideWhenUsed="0"/>
    <w:lsdException w:name="Colorful Shading" w:semiHidden="0" w:uiPriority="71" w:unhideWhenUsed="0"/>
    <w:lsdException w:name="Colorful List" w:semiHidden="0" w:uiPriority="72" w:unhideWhenUsed="0"/>
    <w:lsdException w:name="Colorful Grid" w:semiHidden="0" w:uiPriority="73" w:unhideWhenUsed="0"/>
    <w:lsdException w:name="Light Shading Accent 1" w:semiHidden="0" w:uiPriority="60" w:unhideWhenUsed="0"/>
    <w:lsdException w:name="Light List Accent 1" w:semiHidden="0" w:uiPriority="61" w:unhideWhenUsed="0"/>
    <w:lsdException w:name="Light Grid Accent 1" w:semiHidden="0" w:uiPriority="62" w:unhideWhenUsed="0"/>
    <w:lsdException w:name="Medium Shading 1 Accent 1" w:semiHidden="0" w:uiPriority="63" w:unhideWhenUsed="0"/>
    <w:lsdException w:name="Medium Shading 2 Accent 1" w:semiHidden="0" w:uiPriority="64" w:unhideWhenUsed="0"/>
    <w:lsdException w:name="Medium List 1 Accent 1" w:semiHidden="0" w:uiPriority="65" w:unhideWhenUsed="0"/>
    <w:lsdException w:name="Revision" w:unhideWhenUsed="0"/>
    <w:lsdException w:name="List Paragraph" w:semiHidden="0" w:uiPriority="34" w:unhideWhenUsed="0" w:qFormat="1"/>
    <w:lsdException w:name="Quote" w:semiHidden="0" w:uiPriority="29" w:unhideWhenUsed="0" w:qFormat="1"/>
    <w:lsdException w:name="Intense Quote" w:semiHidden="0" w:uiPriority="30" w:unhideWhenUsed="0" w:qFormat="1"/>
    <w:lsdException w:name="Medium List 2 Accent 1" w:semiHidden="0" w:uiPriority="66" w:unhideWhenUsed="0"/>
    <w:lsdException w:name="Medium Grid 1 Accent 1" w:semiHidden="0" w:uiPriority="67" w:unhideWhenUsed="0"/>
    <w:lsdException w:name="Medium Grid 2 Accent 1" w:semiHidden="0" w:uiPriority="68" w:unhideWhenUsed="0"/>
    <w:lsdException w:name="Medium Grid 3 Accent 1" w:semiHidden="0" w:uiPriority="69" w:unhideWhenUsed="0"/>
    <w:lsdException w:name="Dark List Accent 1" w:semiHidden="0" w:uiPriority="70" w:unhideWhenUsed="0"/>
    <w:lsdException w:name="Colorful Shading Accent 1" w:semiHidden="0" w:uiPriority="71" w:unhideWhenUsed="0"/>
    <w:lsdException w:name="Colorful List Accent 1" w:semiHidden="0" w:uiPriority="72" w:unhideWhenUsed="0"/>
    <w:lsdException w:name="Colorful Grid Accent 1" w:semiHidden="0" w:uiPriority="73" w:unhideWhenUsed="0"/>
    <w:lsdException w:name="Light Shading Accent 2" w:semiHidden="0" w:uiPriority="60" w:unhideWhenUsed="0"/>
    <w:lsdException w:name="Light List Accent 2" w:semiHidden="0" w:uiPriority="61" w:unhideWhenUsed="0"/>
    <w:lsdException w:name="Light Grid Accent 2" w:semiHidden="0" w:uiPriority="62" w:unhideWhenUsed="0"/>
    <w:lsdException w:name="Medium Shading 1 Accent 2" w:semiHidden="0" w:uiPriority="63" w:unhideWhenUsed="0"/>
    <w:lsdException w:name="Medium Shading 2 Accent 2" w:semiHidden="0" w:uiPriority="64" w:unhideWhenUsed="0"/>
    <w:lsdException w:name="Medium List 1 Accent 2" w:semiHidden="0" w:uiPriority="65" w:unhideWhenUsed="0"/>
    <w:lsdException w:name="Medium List 2 Accent 2" w:semiHidden="0" w:uiPriority="66" w:unhideWhenUsed="0"/>
    <w:lsdException w:name="Medium Grid 1 Accent 2" w:semiHidden="0" w:uiPriority="67" w:unhideWhenUsed="0"/>
    <w:lsdException w:name="Medium Grid 2 Accent 2" w:semiHidden="0" w:uiPriority="68" w:unhideWhenUsed="0"/>
    <w:lsdException w:name="Medium Grid 3 Accent 2" w:semiHidden="0" w:uiPriority="69" w:unhideWhenUsed="0"/>
    <w:lsdException w:name="Dark List Accent 2" w:semiHidden="0" w:uiPriority="70" w:unhideWhenUsed="0"/>
    <w:lsdException w:name="Colorful Shading Accent 2" w:semiHidden="0" w:uiPriority="71" w:unhideWhenUsed="0"/>
    <w:lsdException w:name="Colorful List Accent 2" w:semiHidden="0" w:uiPriority="72" w:unhideWhenUsed="0"/>
    <w:lsdException w:name="Colorful Grid Accent 2" w:semiHidden="0" w:uiPriority="73" w:unhideWhenUsed="0"/>
    <w:lsdException w:name="Light Shading Accent 3" w:semiHidden="0" w:uiPriority="60" w:unhideWhenUsed="0"/>
    <w:lsdException w:name="Light List Accent 3" w:semiHidden="0" w:uiPriority="61" w:unhideWhenUsed="0"/>
    <w:lsdException w:name="Light Grid Accent 3" w:semiHidden="0" w:uiPriority="62" w:unhideWhenUsed="0"/>
    <w:lsdException w:name="Medium Shading 1 Accent 3" w:semiHidden="0" w:uiPriority="63" w:unhideWhenUsed="0"/>
    <w:lsdException w:name="Medium Shading 2 Accent 3" w:semiHidden="0" w:uiPriority="64" w:unhideWhenUsed="0"/>
    <w:lsdException w:name="Medium List 1 Accent 3" w:semiHidden="0" w:uiPriority="65" w:unhideWhenUsed="0"/>
    <w:lsdException w:name="Medium List 2 Accent 3" w:semiHidden="0" w:uiPriority="66" w:unhideWhenUsed="0"/>
    <w:lsdException w:name="Medium Grid 1 Accent 3" w:semiHidden="0" w:uiPriority="67" w:unhideWhenUsed="0"/>
    <w:lsdException w:name="Medium Grid 2 Accent 3" w:semiHidden="0" w:uiPriority="68" w:unhideWhenUsed="0"/>
    <w:lsdException w:name="Medium Grid 3 Accent 3" w:semiHidden="0" w:uiPriority="69" w:unhideWhenUsed="0"/>
    <w:lsdException w:name="Dark List Accent 3" w:semiHidden="0" w:uiPriority="70" w:unhideWhenUsed="0"/>
    <w:lsdException w:name="Colorful Shading Accent 3" w:semiHidden="0" w:uiPriority="71" w:unhideWhenUsed="0"/>
    <w:lsdException w:name="Colorful List Accent 3" w:semiHidden="0" w:uiPriority="72" w:unhideWhenUsed="0"/>
    <w:lsdException w:name="Colorful Grid Accent 3" w:semiHidden="0" w:uiPriority="73" w:unhideWhenUsed="0"/>
    <w:lsdException w:name="Light Shading Accent 4" w:semiHidden="0" w:uiPriority="60" w:unhideWhenUsed="0"/>
    <w:lsdException w:name="Light List Accent 4" w:semiHidden="0" w:uiPriority="61" w:unhideWhenUsed="0"/>
    <w:lsdException w:name="Light Grid Accent 4" w:semiHidden="0" w:uiPriority="62" w:unhideWhenUsed="0"/>
    <w:lsdException w:name="Medium Shading 1 Accent 4" w:semiHidden="0" w:uiPriority="63" w:unhideWhenUsed="0"/>
    <w:lsdException w:name="Medium Shading 2 Accent 4" w:semiHidden="0" w:uiPriority="64" w:unhideWhenUsed="0"/>
    <w:lsdException w:name="Medium List 1 Accent 4" w:semiHidden="0" w:uiPriority="65" w:unhideWhenUsed="0"/>
    <w:lsdException w:name="Medium List 2 Accent 4" w:semiHidden="0" w:uiPriority="66" w:unhideWhenUsed="0"/>
    <w:lsdException w:name="Medium Grid 1 Accent 4" w:semiHidden="0" w:uiPriority="67" w:unhideWhenUsed="0"/>
    <w:lsdException w:name="Medium Grid 2 Accent 4" w:semiHidden="0" w:uiPriority="68" w:unhideWhenUsed="0"/>
    <w:lsdException w:name="Medium Grid 3 Accent 4" w:semiHidden="0" w:uiPriority="69" w:unhideWhenUsed="0"/>
    <w:lsdException w:name="Dark List Accent 4" w:semiHidden="0" w:uiPriority="70" w:unhideWhenUsed="0"/>
    <w:lsdException w:name="Colorful Shading Accent 4" w:semiHidden="0" w:uiPriority="71" w:unhideWhenUsed="0"/>
    <w:lsdException w:name="Colorful List Accent 4" w:semiHidden="0" w:uiPriority="72" w:unhideWhenUsed="0"/>
    <w:lsdException w:name="Colorful Grid Accent 4" w:semiHidden="0" w:uiPriority="73" w:unhideWhenUsed="0"/>
    <w:lsdException w:name="Light Shading Accent 5" w:semiHidden="0" w:uiPriority="60" w:unhideWhenUsed="0"/>
    <w:lsdException w:name="Light List Accent 5" w:semiHidden="0" w:uiPriority="61" w:unhideWhenUsed="0"/>
    <w:lsdException w:name="Light Grid Accent 5" w:semiHidden="0" w:uiPriority="62" w:unhideWhenUsed="0"/>
    <w:lsdException w:name="Medium Shading 1 Accent 5" w:semiHidden="0" w:uiPriority="63" w:unhideWhenUsed="0"/>
    <w:lsdException w:name="Medium Shading 2 Accent 5" w:semiHidden="0" w:uiPriority="64" w:unhideWhenUsed="0"/>
    <w:lsdException w:name="Medium List 1 Accent 5" w:semiHidden="0" w:uiPriority="65" w:unhideWhenUsed="0"/>
    <w:lsdException w:name="Medium List 2 Accent 5" w:semiHidden="0" w:uiPriority="66" w:unhideWhenUsed="0"/>
    <w:lsdException w:name="Medium Grid 1 Accent 5" w:semiHidden="0" w:uiPriority="67" w:unhideWhenUsed="0"/>
    <w:lsdException w:name="Medium Grid 2 Accent 5" w:semiHidden="0" w:uiPriority="68" w:unhideWhenUsed="0"/>
    <w:lsdException w:name="Medium Grid 3 Accent 5" w:semiHidden="0" w:uiPriority="69" w:unhideWhenUsed="0"/>
    <w:lsdException w:name="Dark List Accent 5" w:semiHidden="0" w:uiPriority="70" w:unhideWhenUsed="0"/>
    <w:lsdException w:name="Colorful Shading Accent 5" w:semiHidden="0" w:uiPriority="71" w:unhideWhenUsed="0"/>
    <w:lsdException w:name="Colorful List Accent 5" w:semiHidden="0" w:uiPriority="72" w:unhideWhenUsed="0"/>
    <w:lsdException w:name="Colorful Grid Accent 5" w:semiHidden="0" w:uiPriority="73" w:unhideWhenUsed="0"/>
    <w:lsdException w:name="Light Shading Accent 6" w:semiHidden="0" w:uiPriority="60" w:unhideWhenUsed="0"/>
    <w:lsdException w:name="Light List Accent 6" w:semiHidden="0" w:uiPriority="61" w:unhideWhenUsed="0"/>
    <w:lsdException w:name="Light Grid Accent 6" w:semiHidden="0" w:uiPriority="62" w:unhideWhenUsed="0"/>
    <w:lsdException w:name="Medium Shading 1 Accent 6" w:semiHidden="0" w:uiPriority="63" w:unhideWhenUsed="0"/>
    <w:lsdException w:name="Medium Shading 2 Accent 6" w:semiHidden="0" w:uiPriority="64" w:unhideWhenUsed="0"/>
    <w:lsdException w:name="Medium List 1 Accent 6" w:semiHidden="0" w:uiPriority="65" w:unhideWhenUsed="0"/>
    <w:lsdException w:name="Medium List 2 Accent 6" w:semiHidden="0" w:uiPriority="66" w:unhideWhenUsed="0"/>
    <w:lsdException w:name="Medium Grid 1 Accent 6" w:semiHidden="0" w:uiPriority="67" w:unhideWhenUsed="0"/>
    <w:lsdException w:name="Medium Grid 2 Accent 6" w:semiHidden="0" w:uiPriority="68" w:unhideWhenUsed="0"/>
    <w:lsdException w:name="Medium Grid 3 Accent 6" w:semiHidden="0" w:uiPriority="69" w:unhideWhenUsed="0"/>
    <w:lsdException w:name="Dark List Accent 6" w:semiHidden="0" w:uiPriority="70" w:unhideWhenUsed="0"/>
    <w:lsdException w:name="Colorful Shading Accent 6" w:semiHidden="0" w:uiPriority="71" w:unhideWhenUsed="0"/>
    <w:lsdException w:name="Colorful List Accent 6" w:semiHidden="0" w:uiPriority="72" w:unhideWhenUsed="0"/>
    <w:lsdException w:name="Colorful Grid Accent 6" w:semiHidden="0" w:uiPriority="73" w:unhideWhenUsed="0"/>
    <w:lsdException w:name="Subtle Emphasis" w:semiHidden="0" w:uiPriority="19" w:unhideWhenUsed="0" w:qFormat="1"/>
    <w:lsdException w:name="Intense Emphasis" w:semiHidden="0" w:uiPriority="21" w:unhideWhenUsed="0" w:qFormat="1"/>
    <w:lsdException w:name="Subtle Reference" w:semiHidden="0" w:uiPriority="31" w:unhideWhenUsed="0" w:qFormat="1"/>
    <w:lsdException w:name="Intense Reference" w:semiHidden="0" w:uiPriority="32" w:unhideWhenUsed="0" w:qFormat="1"/>
    <w:lsdException w:name="Book Title" w:semiHidden="0" w:uiPriority="33" w:unhideWhenUsed="0" w:qFormat="1"/>
    <w:lsdException w:name="Bibliography" w:uiPriority="37"/>
    <w:lsdException w:name="TOC Heading" w:uiPriority="39" w:qFormat="1"/>
  </w:latentStyles>
  <w:style w:type="paragraph" w:default="1" w:styleId="Normal">
    <w:name w:val="Normal"/>
    <w:qFormat/>
    <w:rsid w:val="00B90002"/>
  </w:style>
  <w:style w:type="character" w:default="1" w:styleId="Policepardfaut">
    <w:name w:val="Default Paragraph Font"/>
    <w:uiPriority w:val="1"/>
    <w:semiHidden/>
    <w:unhideWhenUsed/>
  </w:style>
  <w:style w:type="table" w:default="1" w:styleId="Tableau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Aucuneliste">
    <w:name w:val="No List"/>
    <w:uiPriority w:val="99"/>
    <w:semiHidden/>
    <w:unhideWhenUsed/>
  </w:style>
  <w:style w:type="paragraph" w:styleId="En-tte">
    <w:name w:val="header"/>
    <w:basedOn w:val="Normal"/>
    <w:link w:val="En-tteCar"/>
    <w:uiPriority w:val="99"/>
    <w:unhideWhenUsed/>
    <w:rsid w:val="00095EF6"/>
    <w:pPr>
      <w:tabs>
        <w:tab w:val="center" w:pos="4536"/>
        <w:tab w:val="right" w:pos="9072"/>
      </w:tabs>
      <w:spacing w:after="0"/>
    </w:pPr>
  </w:style>
  <w:style w:type="character" w:customStyle="1" w:styleId="En-tteCar">
    <w:name w:val="En-tête Car"/>
    <w:basedOn w:val="Policepardfaut"/>
    <w:link w:val="En-tte"/>
    <w:uiPriority w:val="99"/>
    <w:rsid w:val="00095EF6"/>
  </w:style>
  <w:style w:type="paragraph" w:styleId="Pieddepage">
    <w:name w:val="footer"/>
    <w:basedOn w:val="Normal"/>
    <w:link w:val="PieddepageCar"/>
    <w:uiPriority w:val="99"/>
    <w:unhideWhenUsed/>
    <w:rsid w:val="00095EF6"/>
    <w:pPr>
      <w:tabs>
        <w:tab w:val="center" w:pos="4536"/>
        <w:tab w:val="right" w:pos="9072"/>
      </w:tabs>
      <w:spacing w:after="0"/>
    </w:pPr>
  </w:style>
  <w:style w:type="character" w:customStyle="1" w:styleId="PieddepageCar">
    <w:name w:val="Pied de page Car"/>
    <w:basedOn w:val="Policepardfaut"/>
    <w:link w:val="Pieddepage"/>
    <w:uiPriority w:val="99"/>
    <w:rsid w:val="00095EF6"/>
  </w:style>
  <w:style w:type="paragraph" w:styleId="Textedebulles">
    <w:name w:val="Balloon Text"/>
    <w:basedOn w:val="Normal"/>
    <w:link w:val="TextedebullesCar"/>
    <w:uiPriority w:val="99"/>
    <w:semiHidden/>
    <w:unhideWhenUsed/>
    <w:rsid w:val="00095EF6"/>
    <w:pPr>
      <w:spacing w:after="0"/>
    </w:pPr>
    <w:rPr>
      <w:rFonts w:ascii="Lucida Grande" w:hAnsi="Lucida Grande" w:cs="Lucida Grande"/>
      <w:sz w:val="18"/>
      <w:szCs w:val="18"/>
    </w:rPr>
  </w:style>
  <w:style w:type="character" w:customStyle="1" w:styleId="TextedebullesCar">
    <w:name w:val="Texte de bulles Car"/>
    <w:basedOn w:val="Policepardfaut"/>
    <w:link w:val="Textedebulles"/>
    <w:uiPriority w:val="99"/>
    <w:semiHidden/>
    <w:rsid w:val="00095EF6"/>
    <w:rPr>
      <w:rFonts w:ascii="Lucida Grande" w:hAnsi="Lucida Grande" w:cs="Lucida Grande"/>
      <w:sz w:val="18"/>
      <w:szCs w:val="18"/>
    </w:rPr>
  </w:style>
  <w:style w:type="paragraph" w:customStyle="1" w:styleId="Paragraphestandard">
    <w:name w:val="[Paragraphe standard]"/>
    <w:basedOn w:val="Normal"/>
    <w:uiPriority w:val="99"/>
    <w:rsid w:val="00095EF6"/>
    <w:pPr>
      <w:widowControl w:val="0"/>
      <w:autoSpaceDE w:val="0"/>
      <w:autoSpaceDN w:val="0"/>
      <w:adjustRightInd w:val="0"/>
      <w:spacing w:after="0" w:line="288" w:lineRule="auto"/>
      <w:textAlignment w:val="center"/>
    </w:pPr>
    <w:rPr>
      <w:rFonts w:ascii="MinionPro-Regular" w:hAnsi="MinionPro-Regular" w:cs="MinionPro-Regular"/>
      <w:color w:val="000000"/>
    </w:rPr>
  </w:style>
  <w:style w:type="character" w:styleId="Textedelespacerserv">
    <w:name w:val="Placeholder Text"/>
    <w:basedOn w:val="Policepardfaut"/>
    <w:uiPriority w:val="99"/>
    <w:semiHidden/>
    <w:rsid w:val="00FB51C3"/>
    <w:rPr>
      <w:color w:val="808080"/>
    </w:rPr>
  </w:style>
  <w:style w:type="paragraph" w:styleId="Paragraphedeliste">
    <w:name w:val="List Paragraph"/>
    <w:basedOn w:val="Normal"/>
    <w:uiPriority w:val="34"/>
    <w:qFormat/>
    <w:rsid w:val="00F41A9F"/>
    <w:pPr>
      <w:ind w:left="720"/>
      <w:contextualSpacing/>
    </w:pPr>
  </w:style>
  <w:style w:type="character" w:styleId="Lienhypertexte">
    <w:name w:val="Hyperlink"/>
    <w:basedOn w:val="Policepardfaut"/>
    <w:uiPriority w:val="99"/>
    <w:unhideWhenUsed/>
    <w:rsid w:val="00F41A9F"/>
    <w:rPr>
      <w:color w:val="0000FF" w:themeColor="hyperlink"/>
      <w:u w:val="single"/>
    </w:rPr>
  </w:style>
  <w:style w:type="paragraph" w:customStyle="1" w:styleId="Default">
    <w:name w:val="Default"/>
    <w:rsid w:val="005972E8"/>
    <w:pPr>
      <w:autoSpaceDE w:val="0"/>
      <w:autoSpaceDN w:val="0"/>
      <w:adjustRightInd w:val="0"/>
      <w:spacing w:after="0"/>
    </w:pPr>
    <w:rPr>
      <w:rFonts w:ascii="Symbol" w:hAnsi="Symbol" w:cs="Symbol"/>
      <w:color w:val="000000"/>
    </w:rPr>
  </w:style>
  <w:style w:type="paragraph" w:styleId="Sansinterligne">
    <w:name w:val="No Spacing"/>
    <w:link w:val="SansinterligneCar"/>
    <w:uiPriority w:val="1"/>
    <w:qFormat/>
    <w:rsid w:val="00752479"/>
    <w:pPr>
      <w:spacing w:after="0"/>
    </w:pPr>
    <w:rPr>
      <w:sz w:val="22"/>
      <w:szCs w:val="22"/>
      <w:lang w:eastAsia="fr-FR"/>
    </w:rPr>
  </w:style>
  <w:style w:type="character" w:customStyle="1" w:styleId="SansinterligneCar">
    <w:name w:val="Sans interligne Car"/>
    <w:basedOn w:val="Policepardfaut"/>
    <w:link w:val="Sansinterligne"/>
    <w:uiPriority w:val="1"/>
    <w:rsid w:val="00752479"/>
    <w:rPr>
      <w:sz w:val="22"/>
      <w:szCs w:val="22"/>
      <w:lang w:eastAsia="fr-FR"/>
    </w:rPr>
  </w:style>
  <w:style w:type="paragraph" w:styleId="Titre">
    <w:name w:val="Title"/>
    <w:basedOn w:val="Normal"/>
    <w:next w:val="Normal"/>
    <w:link w:val="TitreCar"/>
    <w:uiPriority w:val="10"/>
    <w:qFormat/>
    <w:rsid w:val="00752479"/>
    <w:pPr>
      <w:pBdr>
        <w:bottom w:val="single" w:sz="8" w:space="4" w:color="4F81BD" w:themeColor="accent1"/>
      </w:pBdr>
      <w:spacing w:after="300"/>
      <w:contextualSpacing/>
    </w:pPr>
    <w:rPr>
      <w:rFonts w:asciiTheme="majorHAnsi" w:eastAsiaTheme="majorEastAsia" w:hAnsiTheme="majorHAnsi" w:cstheme="majorBidi"/>
      <w:color w:val="17365D" w:themeColor="text2" w:themeShade="BF"/>
      <w:spacing w:val="5"/>
      <w:kern w:val="28"/>
      <w:sz w:val="52"/>
      <w:szCs w:val="52"/>
      <w:lang w:eastAsia="fr-FR"/>
    </w:rPr>
  </w:style>
  <w:style w:type="character" w:customStyle="1" w:styleId="TitreCar">
    <w:name w:val="Titre Car"/>
    <w:basedOn w:val="Policepardfaut"/>
    <w:link w:val="Titre"/>
    <w:uiPriority w:val="10"/>
    <w:rsid w:val="00752479"/>
    <w:rPr>
      <w:rFonts w:asciiTheme="majorHAnsi" w:eastAsiaTheme="majorEastAsia" w:hAnsiTheme="majorHAnsi" w:cstheme="majorBidi"/>
      <w:color w:val="17365D" w:themeColor="text2" w:themeShade="BF"/>
      <w:spacing w:val="5"/>
      <w:kern w:val="28"/>
      <w:sz w:val="52"/>
      <w:szCs w:val="52"/>
      <w:lang w:eastAsia="fr-FR"/>
    </w:rPr>
  </w:style>
  <w:style w:type="paragraph" w:styleId="Sous-titre">
    <w:name w:val="Subtitle"/>
    <w:basedOn w:val="Normal"/>
    <w:next w:val="Normal"/>
    <w:link w:val="Sous-titreCar"/>
    <w:uiPriority w:val="11"/>
    <w:qFormat/>
    <w:rsid w:val="00752479"/>
    <w:pPr>
      <w:numPr>
        <w:ilvl w:val="1"/>
      </w:numPr>
      <w:spacing w:line="276" w:lineRule="auto"/>
    </w:pPr>
    <w:rPr>
      <w:rFonts w:asciiTheme="majorHAnsi" w:eastAsiaTheme="majorEastAsia" w:hAnsiTheme="majorHAnsi" w:cstheme="majorBidi"/>
      <w:i/>
      <w:iCs/>
      <w:color w:val="4F81BD" w:themeColor="accent1"/>
      <w:spacing w:val="15"/>
      <w:lang w:eastAsia="fr-FR"/>
    </w:rPr>
  </w:style>
  <w:style w:type="character" w:customStyle="1" w:styleId="Sous-titreCar">
    <w:name w:val="Sous-titre Car"/>
    <w:basedOn w:val="Policepardfaut"/>
    <w:link w:val="Sous-titre"/>
    <w:uiPriority w:val="11"/>
    <w:rsid w:val="00752479"/>
    <w:rPr>
      <w:rFonts w:asciiTheme="majorHAnsi" w:eastAsiaTheme="majorEastAsia" w:hAnsiTheme="majorHAnsi" w:cstheme="majorBidi"/>
      <w:i/>
      <w:iCs/>
      <w:color w:val="4F81BD" w:themeColor="accent1"/>
      <w:spacing w:val="15"/>
      <w:lang w:eastAsia="fr-FR"/>
    </w:rPr>
  </w:style>
</w:styles>
</file>

<file path=word/stylesWithEffects.xml><?xml version="1.0" encoding="utf-8"?>
<w:styles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docDefaults>
    <w:rPrDefault>
      <w:rPr>
        <w:rFonts w:asciiTheme="minorHAnsi" w:eastAsiaTheme="minorEastAsia" w:hAnsiTheme="minorHAnsi" w:cstheme="minorBidi"/>
        <w:sz w:val="24"/>
        <w:szCs w:val="24"/>
        <w:lang w:val="fr-FR" w:eastAsia="ja-JP" w:bidi="ar-SA"/>
      </w:rPr>
    </w:rPrDefault>
    <w:pPrDefault>
      <w:pPr>
        <w:spacing w:after="200"/>
      </w:pPr>
    </w:pPrDefault>
  </w:docDefaults>
  <w:latentStyles w:defLockedState="0" w:defUIPriority="99" w:defSemiHidden="1" w:defUnhideWhenUsed="1" w:defQFormat="0" w:count="267">
    <w:lsdException w:name="Normal" w:semiHidden="0" w:uiPriority="0" w:unhideWhenUsed="0" w:qFormat="1"/>
    <w:lsdException w:name="heading 1" w:semiHidden="0" w:uiPriority="9" w:unhideWhenUsed="0" w:qFormat="1"/>
    <w:lsdException w:name="heading 2" w:uiPriority="9" w:qFormat="1"/>
    <w:lsdException w:name="heading 3" w:uiPriority="9" w:qFormat="1"/>
    <w:lsdException w:name="heading 4" w:uiPriority="9" w:qFormat="1"/>
    <w:lsdException w:name="heading 5" w:uiPriority="9" w:qFormat="1"/>
    <w:lsdException w:name="heading 6" w:uiPriority="9" w:qFormat="1"/>
    <w:lsdException w:name="heading 7" w:uiPriority="9" w:qFormat="1"/>
    <w:lsdException w:name="heading 8" w:uiPriority="9" w:qFormat="1"/>
    <w:lsdException w:name="heading 9" w:uiPriority="9" w:qFormat="1"/>
    <w:lsdException w:name="toc 1" w:uiPriority="39"/>
    <w:lsdException w:name="toc 2" w:uiPriority="39"/>
    <w:lsdException w:name="toc 3" w:uiPriority="39"/>
    <w:lsdException w:name="toc 4" w:uiPriority="39"/>
    <w:lsdException w:name="toc 5" w:uiPriority="39"/>
    <w:lsdException w:name="toc 6" w:uiPriority="39"/>
    <w:lsdException w:name="toc 7" w:uiPriority="39"/>
    <w:lsdException w:name="toc 8" w:uiPriority="39"/>
    <w:lsdException w:name="toc 9" w:uiPriority="39"/>
    <w:lsdException w:name="caption" w:uiPriority="35" w:qFormat="1"/>
    <w:lsdException w:name="Title" w:semiHidden="0" w:uiPriority="10" w:unhideWhenUsed="0" w:qFormat="1"/>
    <w:lsdException w:name="Default Paragraph Font" w:uiPriority="1"/>
    <w:lsdException w:name="Subtitle" w:semiHidden="0" w:uiPriority="11" w:unhideWhenUsed="0" w:qFormat="1"/>
    <w:lsdException w:name="Strong" w:semiHidden="0" w:uiPriority="22" w:unhideWhenUsed="0" w:qFormat="1"/>
    <w:lsdException w:name="Emphasis" w:semiHidden="0" w:uiPriority="20" w:unhideWhenUsed="0" w:qFormat="1"/>
    <w:lsdException w:name="Table Grid" w:semiHidden="0" w:uiPriority="59" w:unhideWhenUsed="0"/>
    <w:lsdException w:name="Placeholder Text" w:unhideWhenUsed="0"/>
    <w:lsdException w:name="No Spacing" w:semiHidden="0" w:uiPriority="1" w:unhideWhenUsed="0" w:qFormat="1"/>
    <w:lsdException w:name="Light Shading" w:semiHidden="0" w:uiPriority="60" w:unhideWhenUsed="0"/>
    <w:lsdException w:name="Light List" w:semiHidden="0" w:uiPriority="61" w:unhideWhenUsed="0"/>
    <w:lsdException w:name="Light Grid" w:semiHidden="0" w:uiPriority="62" w:unhideWhenUsed="0"/>
    <w:lsdException w:name="Medium Shading 1" w:semiHidden="0" w:uiPriority="63" w:unhideWhenUsed="0"/>
    <w:lsdException w:name="Medium Shading 2" w:semiHidden="0" w:uiPriority="64" w:unhideWhenUsed="0"/>
    <w:lsdException w:name="Medium List 1" w:semiHidden="0" w:uiPriority="65" w:unhideWhenUsed="0"/>
    <w:lsdException w:name="Medium List 2" w:semiHidden="0" w:uiPriority="66" w:unhideWhenUsed="0"/>
    <w:lsdException w:name="Medium Grid 1" w:semiHidden="0" w:uiPriority="67" w:unhideWhenUsed="0"/>
    <w:lsdException w:name="Medium Grid 2" w:semiHidden="0" w:uiPriority="68" w:unhideWhenUsed="0"/>
    <w:lsdException w:name="Medium Grid 3" w:semiHidden="0" w:uiPriority="69" w:unhideWhenUsed="0"/>
    <w:lsdException w:name="Dark List" w:semiHidden="0" w:uiPriority="70" w:unhideWhenUsed="0"/>
    <w:lsdException w:name="Colorful Shading" w:semiHidden="0" w:uiPriority="71" w:unhideWhenUsed="0"/>
    <w:lsdException w:name="Colorful List" w:semiHidden="0" w:uiPriority="72" w:unhideWhenUsed="0"/>
    <w:lsdException w:name="Colorful Grid" w:semiHidden="0" w:uiPriority="73" w:unhideWhenUsed="0"/>
    <w:lsdException w:name="Light Shading Accent 1" w:semiHidden="0" w:uiPriority="60" w:unhideWhenUsed="0"/>
    <w:lsdException w:name="Light List Accent 1" w:semiHidden="0" w:uiPriority="61" w:unhideWhenUsed="0"/>
    <w:lsdException w:name="Light Grid Accent 1" w:semiHidden="0" w:uiPriority="62" w:unhideWhenUsed="0"/>
    <w:lsdException w:name="Medium Shading 1 Accent 1" w:semiHidden="0" w:uiPriority="63" w:unhideWhenUsed="0"/>
    <w:lsdException w:name="Medium Shading 2 Accent 1" w:semiHidden="0" w:uiPriority="64" w:unhideWhenUsed="0"/>
    <w:lsdException w:name="Medium List 1 Accent 1" w:semiHidden="0" w:uiPriority="65" w:unhideWhenUsed="0"/>
    <w:lsdException w:name="Revision" w:unhideWhenUsed="0"/>
    <w:lsdException w:name="List Paragraph" w:semiHidden="0" w:uiPriority="34" w:unhideWhenUsed="0" w:qFormat="1"/>
    <w:lsdException w:name="Quote" w:semiHidden="0" w:uiPriority="29" w:unhideWhenUsed="0" w:qFormat="1"/>
    <w:lsdException w:name="Intense Quote" w:semiHidden="0" w:uiPriority="30" w:unhideWhenUsed="0" w:qFormat="1"/>
    <w:lsdException w:name="Medium List 2 Accent 1" w:semiHidden="0" w:uiPriority="66" w:unhideWhenUsed="0"/>
    <w:lsdException w:name="Medium Grid 1 Accent 1" w:semiHidden="0" w:uiPriority="67" w:unhideWhenUsed="0"/>
    <w:lsdException w:name="Medium Grid 2 Accent 1" w:semiHidden="0" w:uiPriority="68" w:unhideWhenUsed="0"/>
    <w:lsdException w:name="Medium Grid 3 Accent 1" w:semiHidden="0" w:uiPriority="69" w:unhideWhenUsed="0"/>
    <w:lsdException w:name="Dark List Accent 1" w:semiHidden="0" w:uiPriority="70" w:unhideWhenUsed="0"/>
    <w:lsdException w:name="Colorful Shading Accent 1" w:semiHidden="0" w:uiPriority="71" w:unhideWhenUsed="0"/>
    <w:lsdException w:name="Colorful List Accent 1" w:semiHidden="0" w:uiPriority="72" w:unhideWhenUsed="0"/>
    <w:lsdException w:name="Colorful Grid Accent 1" w:semiHidden="0" w:uiPriority="73" w:unhideWhenUsed="0"/>
    <w:lsdException w:name="Light Shading Accent 2" w:semiHidden="0" w:uiPriority="60" w:unhideWhenUsed="0"/>
    <w:lsdException w:name="Light List Accent 2" w:semiHidden="0" w:uiPriority="61" w:unhideWhenUsed="0"/>
    <w:lsdException w:name="Light Grid Accent 2" w:semiHidden="0" w:uiPriority="62" w:unhideWhenUsed="0"/>
    <w:lsdException w:name="Medium Shading 1 Accent 2" w:semiHidden="0" w:uiPriority="63" w:unhideWhenUsed="0"/>
    <w:lsdException w:name="Medium Shading 2 Accent 2" w:semiHidden="0" w:uiPriority="64" w:unhideWhenUsed="0"/>
    <w:lsdException w:name="Medium List 1 Accent 2" w:semiHidden="0" w:uiPriority="65" w:unhideWhenUsed="0"/>
    <w:lsdException w:name="Medium List 2 Accent 2" w:semiHidden="0" w:uiPriority="66" w:unhideWhenUsed="0"/>
    <w:lsdException w:name="Medium Grid 1 Accent 2" w:semiHidden="0" w:uiPriority="67" w:unhideWhenUsed="0"/>
    <w:lsdException w:name="Medium Grid 2 Accent 2" w:semiHidden="0" w:uiPriority="68" w:unhideWhenUsed="0"/>
    <w:lsdException w:name="Medium Grid 3 Accent 2" w:semiHidden="0" w:uiPriority="69" w:unhideWhenUsed="0"/>
    <w:lsdException w:name="Dark List Accent 2" w:semiHidden="0" w:uiPriority="70" w:unhideWhenUsed="0"/>
    <w:lsdException w:name="Colorful Shading Accent 2" w:semiHidden="0" w:uiPriority="71" w:unhideWhenUsed="0"/>
    <w:lsdException w:name="Colorful List Accent 2" w:semiHidden="0" w:uiPriority="72" w:unhideWhenUsed="0"/>
    <w:lsdException w:name="Colorful Grid Accent 2" w:semiHidden="0" w:uiPriority="73" w:unhideWhenUsed="0"/>
    <w:lsdException w:name="Light Shading Accent 3" w:semiHidden="0" w:uiPriority="60" w:unhideWhenUsed="0"/>
    <w:lsdException w:name="Light List Accent 3" w:semiHidden="0" w:uiPriority="61" w:unhideWhenUsed="0"/>
    <w:lsdException w:name="Light Grid Accent 3" w:semiHidden="0" w:uiPriority="62" w:unhideWhenUsed="0"/>
    <w:lsdException w:name="Medium Shading 1 Accent 3" w:semiHidden="0" w:uiPriority="63" w:unhideWhenUsed="0"/>
    <w:lsdException w:name="Medium Shading 2 Accent 3" w:semiHidden="0" w:uiPriority="64" w:unhideWhenUsed="0"/>
    <w:lsdException w:name="Medium List 1 Accent 3" w:semiHidden="0" w:uiPriority="65" w:unhideWhenUsed="0"/>
    <w:lsdException w:name="Medium List 2 Accent 3" w:semiHidden="0" w:uiPriority="66" w:unhideWhenUsed="0"/>
    <w:lsdException w:name="Medium Grid 1 Accent 3" w:semiHidden="0" w:uiPriority="67" w:unhideWhenUsed="0"/>
    <w:lsdException w:name="Medium Grid 2 Accent 3" w:semiHidden="0" w:uiPriority="68" w:unhideWhenUsed="0"/>
    <w:lsdException w:name="Medium Grid 3 Accent 3" w:semiHidden="0" w:uiPriority="69" w:unhideWhenUsed="0"/>
    <w:lsdException w:name="Dark List Accent 3" w:semiHidden="0" w:uiPriority="70" w:unhideWhenUsed="0"/>
    <w:lsdException w:name="Colorful Shading Accent 3" w:semiHidden="0" w:uiPriority="71" w:unhideWhenUsed="0"/>
    <w:lsdException w:name="Colorful List Accent 3" w:semiHidden="0" w:uiPriority="72" w:unhideWhenUsed="0"/>
    <w:lsdException w:name="Colorful Grid Accent 3" w:semiHidden="0" w:uiPriority="73" w:unhideWhenUsed="0"/>
    <w:lsdException w:name="Light Shading Accent 4" w:semiHidden="0" w:uiPriority="60" w:unhideWhenUsed="0"/>
    <w:lsdException w:name="Light List Accent 4" w:semiHidden="0" w:uiPriority="61" w:unhideWhenUsed="0"/>
    <w:lsdException w:name="Light Grid Accent 4" w:semiHidden="0" w:uiPriority="62" w:unhideWhenUsed="0"/>
    <w:lsdException w:name="Medium Shading 1 Accent 4" w:semiHidden="0" w:uiPriority="63" w:unhideWhenUsed="0"/>
    <w:lsdException w:name="Medium Shading 2 Accent 4" w:semiHidden="0" w:uiPriority="64" w:unhideWhenUsed="0"/>
    <w:lsdException w:name="Medium List 1 Accent 4" w:semiHidden="0" w:uiPriority="65" w:unhideWhenUsed="0"/>
    <w:lsdException w:name="Medium List 2 Accent 4" w:semiHidden="0" w:uiPriority="66" w:unhideWhenUsed="0"/>
    <w:lsdException w:name="Medium Grid 1 Accent 4" w:semiHidden="0" w:uiPriority="67" w:unhideWhenUsed="0"/>
    <w:lsdException w:name="Medium Grid 2 Accent 4" w:semiHidden="0" w:uiPriority="68" w:unhideWhenUsed="0"/>
    <w:lsdException w:name="Medium Grid 3 Accent 4" w:semiHidden="0" w:uiPriority="69" w:unhideWhenUsed="0"/>
    <w:lsdException w:name="Dark List Accent 4" w:semiHidden="0" w:uiPriority="70" w:unhideWhenUsed="0"/>
    <w:lsdException w:name="Colorful Shading Accent 4" w:semiHidden="0" w:uiPriority="71" w:unhideWhenUsed="0"/>
    <w:lsdException w:name="Colorful List Accent 4" w:semiHidden="0" w:uiPriority="72" w:unhideWhenUsed="0"/>
    <w:lsdException w:name="Colorful Grid Accent 4" w:semiHidden="0" w:uiPriority="73" w:unhideWhenUsed="0"/>
    <w:lsdException w:name="Light Shading Accent 5" w:semiHidden="0" w:uiPriority="60" w:unhideWhenUsed="0"/>
    <w:lsdException w:name="Light List Accent 5" w:semiHidden="0" w:uiPriority="61" w:unhideWhenUsed="0"/>
    <w:lsdException w:name="Light Grid Accent 5" w:semiHidden="0" w:uiPriority="62" w:unhideWhenUsed="0"/>
    <w:lsdException w:name="Medium Shading 1 Accent 5" w:semiHidden="0" w:uiPriority="63" w:unhideWhenUsed="0"/>
    <w:lsdException w:name="Medium Shading 2 Accent 5" w:semiHidden="0" w:uiPriority="64" w:unhideWhenUsed="0"/>
    <w:lsdException w:name="Medium List 1 Accent 5" w:semiHidden="0" w:uiPriority="65" w:unhideWhenUsed="0"/>
    <w:lsdException w:name="Medium List 2 Accent 5" w:semiHidden="0" w:uiPriority="66" w:unhideWhenUsed="0"/>
    <w:lsdException w:name="Medium Grid 1 Accent 5" w:semiHidden="0" w:uiPriority="67" w:unhideWhenUsed="0"/>
    <w:lsdException w:name="Medium Grid 2 Accent 5" w:semiHidden="0" w:uiPriority="68" w:unhideWhenUsed="0"/>
    <w:lsdException w:name="Medium Grid 3 Accent 5" w:semiHidden="0" w:uiPriority="69" w:unhideWhenUsed="0"/>
    <w:lsdException w:name="Dark List Accent 5" w:semiHidden="0" w:uiPriority="70" w:unhideWhenUsed="0"/>
    <w:lsdException w:name="Colorful Shading Accent 5" w:semiHidden="0" w:uiPriority="71" w:unhideWhenUsed="0"/>
    <w:lsdException w:name="Colorful List Accent 5" w:semiHidden="0" w:uiPriority="72" w:unhideWhenUsed="0"/>
    <w:lsdException w:name="Colorful Grid Accent 5" w:semiHidden="0" w:uiPriority="73" w:unhideWhenUsed="0"/>
    <w:lsdException w:name="Light Shading Accent 6" w:semiHidden="0" w:uiPriority="60" w:unhideWhenUsed="0"/>
    <w:lsdException w:name="Light List Accent 6" w:semiHidden="0" w:uiPriority="61" w:unhideWhenUsed="0"/>
    <w:lsdException w:name="Light Grid Accent 6" w:semiHidden="0" w:uiPriority="62" w:unhideWhenUsed="0"/>
    <w:lsdException w:name="Medium Shading 1 Accent 6" w:semiHidden="0" w:uiPriority="63" w:unhideWhenUsed="0"/>
    <w:lsdException w:name="Medium Shading 2 Accent 6" w:semiHidden="0" w:uiPriority="64" w:unhideWhenUsed="0"/>
    <w:lsdException w:name="Medium List 1 Accent 6" w:semiHidden="0" w:uiPriority="65" w:unhideWhenUsed="0"/>
    <w:lsdException w:name="Medium List 2 Accent 6" w:semiHidden="0" w:uiPriority="66" w:unhideWhenUsed="0"/>
    <w:lsdException w:name="Medium Grid 1 Accent 6" w:semiHidden="0" w:uiPriority="67" w:unhideWhenUsed="0"/>
    <w:lsdException w:name="Medium Grid 2 Accent 6" w:semiHidden="0" w:uiPriority="68" w:unhideWhenUsed="0"/>
    <w:lsdException w:name="Medium Grid 3 Accent 6" w:semiHidden="0" w:uiPriority="69" w:unhideWhenUsed="0"/>
    <w:lsdException w:name="Dark List Accent 6" w:semiHidden="0" w:uiPriority="70" w:unhideWhenUsed="0"/>
    <w:lsdException w:name="Colorful Shading Accent 6" w:semiHidden="0" w:uiPriority="71" w:unhideWhenUsed="0"/>
    <w:lsdException w:name="Colorful List Accent 6" w:semiHidden="0" w:uiPriority="72" w:unhideWhenUsed="0"/>
    <w:lsdException w:name="Colorful Grid Accent 6" w:semiHidden="0" w:uiPriority="73" w:unhideWhenUsed="0"/>
    <w:lsdException w:name="Subtle Emphasis" w:semiHidden="0" w:uiPriority="19" w:unhideWhenUsed="0" w:qFormat="1"/>
    <w:lsdException w:name="Intense Emphasis" w:semiHidden="0" w:uiPriority="21" w:unhideWhenUsed="0" w:qFormat="1"/>
    <w:lsdException w:name="Subtle Reference" w:semiHidden="0" w:uiPriority="31" w:unhideWhenUsed="0" w:qFormat="1"/>
    <w:lsdException w:name="Intense Reference" w:semiHidden="0" w:uiPriority="32" w:unhideWhenUsed="0" w:qFormat="1"/>
    <w:lsdException w:name="Book Title" w:semiHidden="0" w:uiPriority="33" w:unhideWhenUsed="0" w:qFormat="1"/>
    <w:lsdException w:name="Bibliography" w:uiPriority="37"/>
    <w:lsdException w:name="TOC Heading" w:uiPriority="39" w:qFormat="1"/>
  </w:latentStyles>
  <w:style w:type="paragraph" w:default="1" w:styleId="Normal">
    <w:name w:val="Normal"/>
    <w:qFormat/>
    <w:rsid w:val="00B90002"/>
  </w:style>
  <w:style w:type="character" w:default="1" w:styleId="Policepardfaut">
    <w:name w:val="Default Paragraph Font"/>
    <w:uiPriority w:val="1"/>
    <w:semiHidden/>
    <w:unhideWhenUsed/>
  </w:style>
  <w:style w:type="table" w:default="1" w:styleId="Tableau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Aucuneliste">
    <w:name w:val="No List"/>
    <w:uiPriority w:val="99"/>
    <w:semiHidden/>
    <w:unhideWhenUsed/>
  </w:style>
  <w:style w:type="paragraph" w:styleId="En-tte">
    <w:name w:val="header"/>
    <w:basedOn w:val="Normal"/>
    <w:link w:val="En-tteCar"/>
    <w:uiPriority w:val="99"/>
    <w:unhideWhenUsed/>
    <w:rsid w:val="00095EF6"/>
    <w:pPr>
      <w:tabs>
        <w:tab w:val="center" w:pos="4536"/>
        <w:tab w:val="right" w:pos="9072"/>
      </w:tabs>
      <w:spacing w:after="0"/>
    </w:pPr>
  </w:style>
  <w:style w:type="character" w:customStyle="1" w:styleId="En-tteCar">
    <w:name w:val="En-tête Car"/>
    <w:basedOn w:val="Policepardfaut"/>
    <w:link w:val="En-tte"/>
    <w:uiPriority w:val="99"/>
    <w:rsid w:val="00095EF6"/>
  </w:style>
  <w:style w:type="paragraph" w:styleId="Pieddepage">
    <w:name w:val="footer"/>
    <w:basedOn w:val="Normal"/>
    <w:link w:val="PieddepageCar"/>
    <w:uiPriority w:val="99"/>
    <w:unhideWhenUsed/>
    <w:rsid w:val="00095EF6"/>
    <w:pPr>
      <w:tabs>
        <w:tab w:val="center" w:pos="4536"/>
        <w:tab w:val="right" w:pos="9072"/>
      </w:tabs>
      <w:spacing w:after="0"/>
    </w:pPr>
  </w:style>
  <w:style w:type="character" w:customStyle="1" w:styleId="PieddepageCar">
    <w:name w:val="Pied de page Car"/>
    <w:basedOn w:val="Policepardfaut"/>
    <w:link w:val="Pieddepage"/>
    <w:uiPriority w:val="99"/>
    <w:rsid w:val="00095EF6"/>
  </w:style>
  <w:style w:type="paragraph" w:styleId="Textedebulles">
    <w:name w:val="Balloon Text"/>
    <w:basedOn w:val="Normal"/>
    <w:link w:val="TextedebullesCar"/>
    <w:uiPriority w:val="99"/>
    <w:semiHidden/>
    <w:unhideWhenUsed/>
    <w:rsid w:val="00095EF6"/>
    <w:pPr>
      <w:spacing w:after="0"/>
    </w:pPr>
    <w:rPr>
      <w:rFonts w:ascii="Lucida Grande" w:hAnsi="Lucida Grande" w:cs="Lucida Grande"/>
      <w:sz w:val="18"/>
      <w:szCs w:val="18"/>
    </w:rPr>
  </w:style>
  <w:style w:type="character" w:customStyle="1" w:styleId="TextedebullesCar">
    <w:name w:val="Texte de bulles Car"/>
    <w:basedOn w:val="Policepardfaut"/>
    <w:link w:val="Textedebulles"/>
    <w:uiPriority w:val="99"/>
    <w:semiHidden/>
    <w:rsid w:val="00095EF6"/>
    <w:rPr>
      <w:rFonts w:ascii="Lucida Grande" w:hAnsi="Lucida Grande" w:cs="Lucida Grande"/>
      <w:sz w:val="18"/>
      <w:szCs w:val="18"/>
    </w:rPr>
  </w:style>
  <w:style w:type="paragraph" w:customStyle="1" w:styleId="Paragraphestandard">
    <w:name w:val="[Paragraphe standard]"/>
    <w:basedOn w:val="Normal"/>
    <w:uiPriority w:val="99"/>
    <w:rsid w:val="00095EF6"/>
    <w:pPr>
      <w:widowControl w:val="0"/>
      <w:autoSpaceDE w:val="0"/>
      <w:autoSpaceDN w:val="0"/>
      <w:adjustRightInd w:val="0"/>
      <w:spacing w:after="0" w:line="288" w:lineRule="auto"/>
      <w:textAlignment w:val="center"/>
    </w:pPr>
    <w:rPr>
      <w:rFonts w:ascii="MinionPro-Regular" w:hAnsi="MinionPro-Regular" w:cs="MinionPro-Regular"/>
      <w:color w:val="000000"/>
    </w:rPr>
  </w:style>
  <w:style w:type="character" w:styleId="Textedelespacerserv">
    <w:name w:val="Placeholder Text"/>
    <w:basedOn w:val="Policepardfaut"/>
    <w:uiPriority w:val="99"/>
    <w:semiHidden/>
    <w:rsid w:val="00FB51C3"/>
    <w:rPr>
      <w:color w:val="808080"/>
    </w:rPr>
  </w:style>
  <w:style w:type="paragraph" w:styleId="Paragraphedeliste">
    <w:name w:val="List Paragraph"/>
    <w:basedOn w:val="Normal"/>
    <w:uiPriority w:val="34"/>
    <w:qFormat/>
    <w:rsid w:val="00F41A9F"/>
    <w:pPr>
      <w:ind w:left="720"/>
      <w:contextualSpacing/>
    </w:pPr>
  </w:style>
  <w:style w:type="character" w:styleId="Lienhypertexte">
    <w:name w:val="Hyperlink"/>
    <w:basedOn w:val="Policepardfaut"/>
    <w:uiPriority w:val="99"/>
    <w:unhideWhenUsed/>
    <w:rsid w:val="00F41A9F"/>
    <w:rPr>
      <w:color w:val="0000FF" w:themeColor="hyperlink"/>
      <w:u w:val="single"/>
    </w:rPr>
  </w:style>
  <w:style w:type="paragraph" w:customStyle="1" w:styleId="Default">
    <w:name w:val="Default"/>
    <w:rsid w:val="005972E8"/>
    <w:pPr>
      <w:autoSpaceDE w:val="0"/>
      <w:autoSpaceDN w:val="0"/>
      <w:adjustRightInd w:val="0"/>
      <w:spacing w:after="0"/>
    </w:pPr>
    <w:rPr>
      <w:rFonts w:ascii="Symbol" w:hAnsi="Symbol" w:cs="Symbol"/>
      <w:color w:val="000000"/>
    </w:rPr>
  </w:style>
  <w:style w:type="paragraph" w:styleId="Sansinterligne">
    <w:name w:val="No Spacing"/>
    <w:link w:val="SansinterligneCar"/>
    <w:uiPriority w:val="1"/>
    <w:qFormat/>
    <w:rsid w:val="00752479"/>
    <w:pPr>
      <w:spacing w:after="0"/>
    </w:pPr>
    <w:rPr>
      <w:sz w:val="22"/>
      <w:szCs w:val="22"/>
      <w:lang w:eastAsia="fr-FR"/>
    </w:rPr>
  </w:style>
  <w:style w:type="character" w:customStyle="1" w:styleId="SansinterligneCar">
    <w:name w:val="Sans interligne Car"/>
    <w:basedOn w:val="Policepardfaut"/>
    <w:link w:val="Sansinterligne"/>
    <w:uiPriority w:val="1"/>
    <w:rsid w:val="00752479"/>
    <w:rPr>
      <w:sz w:val="22"/>
      <w:szCs w:val="22"/>
      <w:lang w:eastAsia="fr-FR"/>
    </w:rPr>
  </w:style>
  <w:style w:type="paragraph" w:styleId="Titre">
    <w:name w:val="Title"/>
    <w:basedOn w:val="Normal"/>
    <w:next w:val="Normal"/>
    <w:link w:val="TitreCar"/>
    <w:uiPriority w:val="10"/>
    <w:qFormat/>
    <w:rsid w:val="00752479"/>
    <w:pPr>
      <w:pBdr>
        <w:bottom w:val="single" w:sz="8" w:space="4" w:color="4F81BD" w:themeColor="accent1"/>
      </w:pBdr>
      <w:spacing w:after="300"/>
      <w:contextualSpacing/>
    </w:pPr>
    <w:rPr>
      <w:rFonts w:asciiTheme="majorHAnsi" w:eastAsiaTheme="majorEastAsia" w:hAnsiTheme="majorHAnsi" w:cstheme="majorBidi"/>
      <w:color w:val="17365D" w:themeColor="text2" w:themeShade="BF"/>
      <w:spacing w:val="5"/>
      <w:kern w:val="28"/>
      <w:sz w:val="52"/>
      <w:szCs w:val="52"/>
      <w:lang w:eastAsia="fr-FR"/>
    </w:rPr>
  </w:style>
  <w:style w:type="character" w:customStyle="1" w:styleId="TitreCar">
    <w:name w:val="Titre Car"/>
    <w:basedOn w:val="Policepardfaut"/>
    <w:link w:val="Titre"/>
    <w:uiPriority w:val="10"/>
    <w:rsid w:val="00752479"/>
    <w:rPr>
      <w:rFonts w:asciiTheme="majorHAnsi" w:eastAsiaTheme="majorEastAsia" w:hAnsiTheme="majorHAnsi" w:cstheme="majorBidi"/>
      <w:color w:val="17365D" w:themeColor="text2" w:themeShade="BF"/>
      <w:spacing w:val="5"/>
      <w:kern w:val="28"/>
      <w:sz w:val="52"/>
      <w:szCs w:val="52"/>
      <w:lang w:eastAsia="fr-FR"/>
    </w:rPr>
  </w:style>
  <w:style w:type="paragraph" w:styleId="Sous-titre">
    <w:name w:val="Subtitle"/>
    <w:basedOn w:val="Normal"/>
    <w:next w:val="Normal"/>
    <w:link w:val="Sous-titreCar"/>
    <w:uiPriority w:val="11"/>
    <w:qFormat/>
    <w:rsid w:val="00752479"/>
    <w:pPr>
      <w:numPr>
        <w:ilvl w:val="1"/>
      </w:numPr>
      <w:spacing w:line="276" w:lineRule="auto"/>
    </w:pPr>
    <w:rPr>
      <w:rFonts w:asciiTheme="majorHAnsi" w:eastAsiaTheme="majorEastAsia" w:hAnsiTheme="majorHAnsi" w:cstheme="majorBidi"/>
      <w:i/>
      <w:iCs/>
      <w:color w:val="4F81BD" w:themeColor="accent1"/>
      <w:spacing w:val="15"/>
      <w:lang w:eastAsia="fr-FR"/>
    </w:rPr>
  </w:style>
  <w:style w:type="character" w:customStyle="1" w:styleId="Sous-titreCar">
    <w:name w:val="Sous-titre Car"/>
    <w:basedOn w:val="Policepardfaut"/>
    <w:link w:val="Sous-titre"/>
    <w:uiPriority w:val="11"/>
    <w:rsid w:val="00752479"/>
    <w:rPr>
      <w:rFonts w:asciiTheme="majorHAnsi" w:eastAsiaTheme="majorEastAsia" w:hAnsiTheme="majorHAnsi" w:cstheme="majorBidi"/>
      <w:i/>
      <w:iCs/>
      <w:color w:val="4F81BD" w:themeColor="accent1"/>
      <w:spacing w:val="15"/>
      <w:lang w:eastAsia="fr-FR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mc:Ignorable="w14">
  <w:divs>
    <w:div w:id="699294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endnotes" Target="endnotes.xml"/><Relationship Id="rId13" Type="http://schemas.openxmlformats.org/officeDocument/2006/relationships/header" Target="header1.xml"/><Relationship Id="rId18" Type="http://schemas.openxmlformats.org/officeDocument/2006/relationships/customXml" Target="../customXml/item3.xml"/><Relationship Id="rId3" Type="http://schemas.openxmlformats.org/officeDocument/2006/relationships/styles" Target="styles.xml"/><Relationship Id="rId7" Type="http://schemas.openxmlformats.org/officeDocument/2006/relationships/footnotes" Target="footnotes.xml"/><Relationship Id="rId12" Type="http://schemas.openxmlformats.org/officeDocument/2006/relationships/image" Target="media/image4.png"/><Relationship Id="rId17" Type="http://schemas.openxmlformats.org/officeDocument/2006/relationships/customXml" Target="../customXml/item2.xml"/><Relationship Id="rId2" Type="http://schemas.openxmlformats.org/officeDocument/2006/relationships/numbering" Target="numbering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webSettings" Target="webSettings.xml"/><Relationship Id="rId11" Type="http://schemas.openxmlformats.org/officeDocument/2006/relationships/image" Target="media/image3.jpg"/><Relationship Id="rId5" Type="http://schemas.openxmlformats.org/officeDocument/2006/relationships/settings" Target="settings.xml"/><Relationship Id="rId15" Type="http://schemas.openxmlformats.org/officeDocument/2006/relationships/fontTable" Target="fontTable.xml"/><Relationship Id="rId10" Type="http://schemas.openxmlformats.org/officeDocument/2006/relationships/image" Target="media/image2.jpg"/><Relationship Id="rId19" Type="http://schemas.openxmlformats.org/officeDocument/2006/relationships/customXml" Target="../customXml/item4.xml"/><Relationship Id="rId4" Type="http://schemas.microsoft.com/office/2007/relationships/stylesWithEffects" Target="stylesWithEffects.xml"/><Relationship Id="rId9" Type="http://schemas.openxmlformats.org/officeDocument/2006/relationships/image" Target="media/image1.jpeg"/><Relationship Id="rId14" Type="http://schemas.openxmlformats.org/officeDocument/2006/relationships/footer" Target="footer1.xml"/></Relationships>
</file>

<file path=word/theme/theme1.xml><?xml version="1.0" encoding="utf-8"?>
<a:theme xmlns:a="http://schemas.openxmlformats.org/drawingml/2006/main" name="Thème Office">
  <a:themeElements>
    <a:clrScheme name="Bureau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Bureau">
      <a:maj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ureau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b:Sources xmlns:b="http://schemas.openxmlformats.org/officeDocument/2006/bibliography" xmlns="http://schemas.openxmlformats.org/officeDocument/2006/bibliography" SelectedStyle="/APA.XSL" StyleName="APA"/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0D4BBCAC9E6B84BAFB2A1270CDFD1DB" ma:contentTypeVersion="32" ma:contentTypeDescription="Crée un document." ma:contentTypeScope="" ma:versionID="65e6228f82a2a9e5863e210286d91635">
  <xsd:schema xmlns:xsd="http://www.w3.org/2001/XMLSchema" xmlns:xs="http://www.w3.org/2001/XMLSchema" xmlns:p="http://schemas.microsoft.com/office/2006/metadata/properties" xmlns:ns2="d683d6e7-f9fe-4a3d-bcf9-6aa92ef0bc41" xmlns:ns3="4aa4cf00-5960-43ac-a33c-a83032124fd6" targetNamespace="http://schemas.microsoft.com/office/2006/metadata/properties" ma:root="true" ma:fieldsID="fc585438bb80a366f6a497c648681f84" ns2:_="" ns3:_="">
    <xsd:import namespace="d683d6e7-f9fe-4a3d-bcf9-6aa92ef0bc41"/>
    <xsd:import namespace="4aa4cf00-5960-43ac-a33c-a83032124fd6"/>
    <xsd:element name="properties">
      <xsd:complexType>
        <xsd:sequence>
          <xsd:element name="documentManagement">
            <xsd:complexType>
              <xsd:all>
                <xsd:element ref="ns2:Destination" minOccurs="0"/>
                <xsd:element ref="ns2:Langue" minOccurs="0"/>
                <xsd:element ref="ns2:Public" minOccurs="0"/>
                <xsd:element ref="ns2:DateDebutValidite" minOccurs="0"/>
                <xsd:element ref="ns2:DateLimiteValidite" minOccurs="0"/>
                <xsd:element ref="ns2:UNID" minOccurs="0"/>
                <xsd:element ref="ns2:TypeNiveau1" minOccurs="0"/>
                <xsd:element ref="ns2:TypeNiveau2" minOccurs="0"/>
                <xsd:element ref="ns2:TypeNiveau3" minOccurs="0"/>
                <xsd:element ref="ns2:TypeNiveau4" minOccurs="0"/>
                <xsd:element ref="ns2:TypeNiveau5" minOccurs="0"/>
                <xsd:element ref="ns2:Produits" minOccurs="0"/>
                <xsd:element ref="ns2:g487e88487244ac697c88b68e9574c8e" minOccurs="0"/>
                <xsd:element ref="ns3:TaxCatchAll" minOccurs="0"/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lcf76f155ced4ddcb4097134ff3c332f" minOccurs="0"/>
                <xsd:element ref="ns2:MediaServiceOCR" minOccurs="0"/>
                <xsd:element ref="ns2:hd7d4e1d6ac44ec9a516331119cfba52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683d6e7-f9fe-4a3d-bcf9-6aa92ef0bc41" elementFormDefault="qualified">
    <xsd:import namespace="http://schemas.microsoft.com/office/2006/documentManagement/types"/>
    <xsd:import namespace="http://schemas.microsoft.com/office/infopath/2007/PartnerControls"/>
    <xsd:element name="Destination" ma:index="4" nillable="true" ma:displayName="Destination" ma:default="FR" ma:internalName="Destination">
      <xsd:complexType>
        <xsd:complexContent>
          <xsd:extension base="dms:MultiChoice">
            <xsd:sequence>
              <xsd:element name="Value" maxOccurs="unbounded" minOccurs="0" nillable="true">
                <xsd:simpleType>
                  <xsd:restriction base="dms:Choice">
                    <xsd:enumeration value="FR"/>
                    <xsd:enumeration value="EXP"/>
                  </xsd:restriction>
                </xsd:simpleType>
              </xsd:element>
            </xsd:sequence>
          </xsd:extension>
        </xsd:complexContent>
      </xsd:complexType>
    </xsd:element>
    <xsd:element name="Langue" ma:index="5" nillable="true" ma:displayName="Langue" ma:default="fr" ma:format="RadioButtons" ma:indexed="true" ma:internalName="Langue">
      <xsd:simpleType>
        <xsd:restriction base="dms:Choice">
          <xsd:enumeration value="fr"/>
          <xsd:enumeration value="en"/>
        </xsd:restriction>
      </xsd:simpleType>
    </xsd:element>
    <xsd:element name="Public" ma:index="6" nillable="true" ma:displayName="Public" ma:default="1" ma:indexed="true" ma:internalName="Public">
      <xsd:simpleType>
        <xsd:restriction base="dms:Boolean"/>
      </xsd:simpleType>
    </xsd:element>
    <xsd:element name="DateDebutValidite" ma:index="7" nillable="true" ma:displayName="DateDebutValidite" ma:format="DateOnly" ma:internalName="DateDebutValidite">
      <xsd:simpleType>
        <xsd:restriction base="dms:DateTime"/>
      </xsd:simpleType>
    </xsd:element>
    <xsd:element name="DateLimiteValidite" ma:index="8" nillable="true" ma:displayName="DateLimiteValidite" ma:format="DateOnly" ma:internalName="DateLimiteValidite">
      <xsd:simpleType>
        <xsd:restriction base="dms:DateTime"/>
      </xsd:simpleType>
    </xsd:element>
    <xsd:element name="UNID" ma:index="9" nillable="true" ma:displayName="UNID" ma:internalName="UNID">
      <xsd:simpleType>
        <xsd:restriction base="dms:Text">
          <xsd:maxLength value="255"/>
        </xsd:restriction>
      </xsd:simpleType>
    </xsd:element>
    <xsd:element name="TypeNiveau1" ma:index="10" nillable="true" ma:displayName="Niv1" ma:indexed="true" ma:internalName="TypeNiveau1">
      <xsd:simpleType>
        <xsd:restriction base="dms:Text">
          <xsd:maxLength value="255"/>
        </xsd:restriction>
      </xsd:simpleType>
    </xsd:element>
    <xsd:element name="TypeNiveau2" ma:index="11" nillable="true" ma:displayName="Niv2" ma:internalName="TypeNiveau2">
      <xsd:simpleType>
        <xsd:restriction base="dms:Text">
          <xsd:maxLength value="255"/>
        </xsd:restriction>
      </xsd:simpleType>
    </xsd:element>
    <xsd:element name="TypeNiveau3" ma:index="12" nillable="true" ma:displayName="Niv3" ma:internalName="TypeNiveau3">
      <xsd:simpleType>
        <xsd:restriction base="dms:Text">
          <xsd:maxLength value="255"/>
        </xsd:restriction>
      </xsd:simpleType>
    </xsd:element>
    <xsd:element name="TypeNiveau4" ma:index="13" nillable="true" ma:displayName="Niv4" ma:internalName="TypeNiveau4">
      <xsd:simpleType>
        <xsd:restriction base="dms:Text">
          <xsd:maxLength value="255"/>
        </xsd:restriction>
      </xsd:simpleType>
    </xsd:element>
    <xsd:element name="TypeNiveau5" ma:index="14" nillable="true" ma:displayName="Niv5" ma:internalName="TypeNiveau5">
      <xsd:simpleType>
        <xsd:restriction base="dms:Text">
          <xsd:maxLength value="255"/>
        </xsd:restriction>
      </xsd:simpleType>
    </xsd:element>
    <xsd:element name="Produits" ma:index="15" nillable="true" ma:displayName="Produits" ma:format="Dropdown" ma:internalName="Produits">
      <xsd:complexType>
        <xsd:complexContent>
          <xsd:extension base="dms:MultiChoice">
            <xsd:sequence>
              <xsd:element name="Value" maxOccurs="unbounded" minOccurs="0" nillable="true">
                <xsd:simpleType>
                  <xsd:restriction base="dms:Choice">
                    <xsd:enumeration value="Access Door"/>
                    <xsd:enumeration value="Accessoires Adiabatiques"/>
                    <xsd:enumeration value="Accessoires Electriques"/>
                    <xsd:enumeration value="Accessoires Mecaniques"/>
                    <xsd:enumeration value="Accessoires Pneumatiques"/>
                    <xsd:enumeration value="Adiabox NFG"/>
                    <xsd:enumeration value="Adiabox NFP"/>
                    <xsd:enumeration value="Adiabox WFA ERP"/>
                    <xsd:enumeration value="Adiabox WFP16"/>
                    <xsd:enumeration value="Adiabox WFP31"/>
                    <xsd:enumeration value="AéroBox"/>
                    <xsd:enumeration value="AeroDac"/>
                    <xsd:enumeration value="AeroPack"/>
                    <xsd:enumeration value="AF 800"/>
                    <xsd:enumeration value="Airlam Panneau"/>
                    <xsd:enumeration value="Airlam V2"/>
                    <xsd:enumeration value="Airwin"/>
                    <xsd:enumeration value="Alarme Technique"/>
                    <xsd:enumeration value="BioStore"/>
                    <xsd:enumeration value="Boitier A Chaine"/>
                    <xsd:enumeration value="Box BioStore"/>
                    <xsd:enumeration value="Box MultiPack"/>
                    <xsd:enumeration value="Caisson destratification adiabatique"/>
                    <xsd:enumeration value="Capteurs"/>
                    <xsd:enumeration value="Cartouche"/>
                    <xsd:enumeration value="CERTILAM F"/>
                    <xsd:enumeration value="CERTILUX F"/>
                    <xsd:enumeration value="CERTILAM T"/>
                    <xsd:enumeration value="CERTILUX T"/>
                    <xsd:enumeration value="Certilight"/>
                    <xsd:enumeration value="Certilight Vision"/>
                    <xsd:enumeration value="Certitoit"/>
                    <xsd:enumeration value="Col de cygne"/>
                    <xsd:enumeration value="Contacts de position"/>
                    <xsd:enumeration value="Control Box"/>
                    <xsd:enumeration value="Costiere Ventilation"/>
                    <xsd:enumeration value="Coveraccess"/>
                    <xsd:enumeration value="Coversteel"/>
                    <xsd:enumeration value="CTA"/>
                    <xsd:enumeration value="Cursteel"/>
                    <xsd:enumeration value="Curtex"/>
                    <xsd:enumeration value="Curtex V2"/>
                    <xsd:enumeration value="DAAF"/>
                    <xsd:enumeration value="DAD"/>
                    <xsd:enumeration value="Doorglass"/>
                    <xsd:enumeration value="Doorslide"/>
                    <xsd:enumeration value="Doorsteel"/>
                    <xsd:enumeration value="EMV"/>
                    <xsd:enumeration value="EMV Alu"/>
                    <xsd:enumeration value="EMV Alu Horizon"/>
                    <xsd:enumeration value="EMV Horizon"/>
                    <xsd:enumeration value="Enocean"/>
                    <xsd:enumeration value="EOTF"/>
                    <xsd:enumeration value="Exubaie"/>
                    <xsd:enumeration value="Exubaie MH"/>
                    <xsd:enumeration value="Exubaie V2"/>
                    <xsd:enumeration value="Exubaie VEC"/>
                    <xsd:enumeration value="Fast"/>
                    <xsd:enumeration value="Ferme Imposte"/>
                    <xsd:enumeration value="Filaire"/>
                    <xsd:enumeration value="Firescreen"/>
                    <xsd:enumeration value="Forster"/>
                    <xsd:enumeration value="Grille Habillage"/>
                    <xsd:enumeration value="Guillotine"/>
                    <xsd:enumeration value="Helioscreen"/>
                    <xsd:enumeration value="Kalvi"/>
                    <xsd:enumeration value="Kit Windy"/>
                    <xsd:enumeration value="LAM'AIR"/>
                    <xsd:enumeration value="Lamlight V2"/>
                    <xsd:enumeration value="Liwin"/>
                    <xsd:enumeration value="LoRaWan"/>
                    <xsd:enumeration value="Luxlame F"/>
                    <xsd:enumeration value="Multidoor"/>
                    <xsd:enumeration value="Nano"/>
                    <xsd:enumeration value="Neo"/>
                    <xsd:enumeration value="Neo Alu"/>
                    <xsd:enumeration value="Onyx"/>
                    <xsd:enumeration value="OpenDac"/>
                    <xsd:enumeration value="OTF"/>
                    <xsd:enumeration value="OTF V2"/>
                    <xsd:enumeration value="OTF Vision"/>
                    <xsd:enumeration value="PhoniAir"/>
                    <xsd:enumeration value="PhoniBaie"/>
                    <xsd:enumeration value="PhoniLux"/>
                    <xsd:enumeration value="PhoniPack"/>
                    <xsd:enumeration value="PhoniPass"/>
                    <xsd:enumeration value="PhoniVec"/>
                    <xsd:enumeration value="Picolo"/>
                    <xsd:enumeration value="Plancher"/>
                    <xsd:enumeration value="Polybaie"/>
                    <xsd:enumeration value="Quasar"/>
                    <xsd:enumeration value="Raywin"/>
                    <xsd:enumeration value="Ressort à gaz"/>
                    <xsd:enumeration value="SADAP"/>
                    <xsd:enumeration value="ScreenPass"/>
                    <xsd:enumeration value="Screentex"/>
                    <xsd:enumeration value="Seco Ni"/>
                    <xsd:enumeration value="Sintesi"/>
                    <xsd:enumeration value="Smart"/>
                    <xsd:enumeration value="SmokeFix"/>
                    <xsd:enumeration value="SmokeGlass"/>
                    <xsd:enumeration value="SmokeScreen"/>
                    <xsd:enumeration value="Sondes"/>
                    <xsd:enumeration value="Star"/>
                    <xsd:enumeration value="SunPack"/>
                    <xsd:enumeration value="Supermaster"/>
                    <xsd:enumeration value="TL130"/>
                    <xsd:enumeration value="TL2500"/>
                    <xsd:enumeration value="Trappes"/>
                    <xsd:enumeration value="Trémie"/>
                    <xsd:enumeration value="Twin Quasar"/>
                    <xsd:enumeration value="Twin Véga"/>
                    <xsd:enumeration value="Véga"/>
                    <xsd:enumeration value="Ventibox"/>
                    <xsd:enumeration value="Ventilight"/>
                    <xsd:enumeration value="Ventilight Vision"/>
                    <xsd:enumeration value="Verin Electrique"/>
                    <xsd:enumeration value="Verin Pneumatique"/>
                    <xsd:enumeration value="Verrous"/>
                  </xsd:restriction>
                </xsd:simpleType>
              </xsd:element>
            </xsd:sequence>
          </xsd:extension>
        </xsd:complexContent>
      </xsd:complexType>
    </xsd:element>
    <xsd:element name="g487e88487244ac697c88b68e9574c8e" ma:index="19" nillable="true" ma:taxonomy="true" ma:internalName="g487e88487244ac697c88b68e9574c8e" ma:taxonomyFieldName="TypeDocument" ma:displayName="Type de document" ma:readOnly="false" ma:default="" ma:fieldId="{0487e884-8724-4ac6-97c8-8b68e9574c8e}" ma:sspId="cf9ad234-835e-495e-80c4-8ad699b3bf6b" ma:termSetId="24686e16-9e3f-45ec-8100-7b1fc082f985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ediaServiceMetadata" ma:index="22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23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2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2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2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28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29" nillable="true" ma:taxonomy="true" ma:internalName="lcf76f155ced4ddcb4097134ff3c332f" ma:taxonomyFieldName="MediaServiceImageTags" ma:displayName="Balises d’images" ma:readOnly="false" ma:fieldId="{5cf76f15-5ced-4ddc-b409-7134ff3c332f}" ma:taxonomyMulti="true" ma:sspId="cf9ad234-835e-495e-80c4-8ad699b3bf6b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3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hd7d4e1d6ac44ec9a516331119cfba52" ma:index="31" nillable="true" ma:taxonomy="true" ma:internalName="hd7d4e1d6ac44ec9a516331119cfba52" ma:taxonomyFieldName="Categorie" ma:displayName="Categorie" ma:readOnly="false" ma:default="" ma:fieldId="{1d7d4e1d-6ac4-4ec9-a516-331119cfba52}" ma:sspId="cf9ad234-835e-495e-80c4-8ad699b3bf6b" ma:termSetId="089691ab-be6a-4a0c-bfe7-18fa307973d2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aa4cf00-5960-43ac-a33c-a83032124fd6" elementFormDefault="qualified">
    <xsd:import namespace="http://schemas.microsoft.com/office/2006/documentManagement/types"/>
    <xsd:import namespace="http://schemas.microsoft.com/office/infopath/2007/PartnerControls"/>
    <xsd:element name="TaxCatchAll" ma:index="20" nillable="true" ma:displayName="Taxonomy Catch All Column" ma:hidden="true" ma:list="{f7a22636-ddaf-42db-8419-3c01d41076f5}" ma:internalName="TaxCatchAll" ma:showField="CatchAllData" ma:web="4aa4cf00-5960-43ac-a33c-a83032124fd6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32" ma:displayName="Type de contenu"/>
        <xsd:element ref="dc:title" minOccurs="0" maxOccurs="1" ma:index="1" ma:displayName="Titr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4aa4cf00-5960-43ac-a33c-a83032124fd6">
      <Value>1640</Value>
      <Value>1657</Value>
    </TaxCatchAll>
    <lcf76f155ced4ddcb4097134ff3c332f xmlns="d683d6e7-f9fe-4a3d-bcf9-6aa92ef0bc41">
      <Terms xmlns="http://schemas.microsoft.com/office/infopath/2007/PartnerControls"/>
    </lcf76f155ced4ddcb4097134ff3c332f>
    <MediaLengthInSeconds xmlns="d683d6e7-f9fe-4a3d-bcf9-6aa92ef0bc41" xsi:nil="true"/>
    <g487e88487244ac697c88b68e9574c8e xmlns="d683d6e7-f9fe-4a3d-bcf9-6aa92ef0bc41">
      <Terms xmlns="http://schemas.microsoft.com/office/infopath/2007/PartnerControls">
        <TermInfo xmlns="http://schemas.microsoft.com/office/infopath/2007/PartnerControls">
          <TermName xmlns="http://schemas.microsoft.com/office/infopath/2007/PartnerControls">Descriptif produit</TermName>
          <TermId xmlns="http://schemas.microsoft.com/office/infopath/2007/PartnerControls">44281c6e-e486-49c1-8567-fea34e37bf37</TermId>
        </TermInfo>
      </Terms>
    </g487e88487244ac697c88b68e9574c8e>
    <UNID xmlns="d683d6e7-f9fe-4a3d-bcf9-6aa92ef0bc41">59D164FBDFE11EABC1258C4A0043D716</UNID>
    <DateDebutValidite xmlns="d683d6e7-f9fe-4a3d-bcf9-6aa92ef0bc41" xsi:nil="true"/>
    <Produits xmlns="d683d6e7-f9fe-4a3d-bcf9-6aa92ef0bc41">
      <Value>CERTILAM F</Value>
      <Value>CERTILUX F</Value>
    </Produits>
    <Public xmlns="d683d6e7-f9fe-4a3d-bcf9-6aa92ef0bc41">true</Public>
    <hd7d4e1d6ac44ec9a516331119cfba52 xmlns="d683d6e7-f9fe-4a3d-bcf9-6aa92ef0bc41">
      <Terms xmlns="http://schemas.microsoft.com/office/infopath/2007/PartnerControls">
        <TermInfo xmlns="http://schemas.microsoft.com/office/infopath/2007/PartnerControls">
          <TermName xmlns="http://schemas.microsoft.com/office/infopath/2007/PartnerControls">CERTILAM-CERTILUX F</TermName>
          <TermId xmlns="http://schemas.microsoft.com/office/infopath/2007/PartnerControls">baa8602f-fa77-498f-ade2-c2e9c8137c27</TermId>
        </TermInfo>
      </Terms>
    </hd7d4e1d6ac44ec9a516331119cfba52>
    <Destination xmlns="d683d6e7-f9fe-4a3d-bcf9-6aa92ef0bc41">
      <Value>FR</Value>
    </Destination>
    <Langue xmlns="d683d6e7-f9fe-4a3d-bcf9-6aa92ef0bc41">fr</Langue>
    <TypeNiveau5 xmlns="d683d6e7-f9fe-4a3d-bcf9-6aa92ef0bc41" xsi:nil="true"/>
    <TypeNiveau4 xmlns="d683d6e7-f9fe-4a3d-bcf9-6aa92ef0bc41">Descriptif produit</TypeNiveau4>
    <TypeNiveau3 xmlns="d683d6e7-f9fe-4a3d-bcf9-6aa92ef0bc41">CERTILAM-CERTILUX F</TypeNiveau3>
    <DateLimiteValidite xmlns="d683d6e7-f9fe-4a3d-bcf9-6aa92ef0bc41" xsi:nil="true"/>
    <TypeNiveau2 xmlns="d683d6e7-f9fe-4a3d-bcf9-6aa92ef0bc41">Appareils à lames</TypeNiveau2>
    <TypeNiveau1 xmlns="d683d6e7-f9fe-4a3d-bcf9-6aa92ef0bc41">02) Désenfumage Façade</TypeNiveau1>
  </documentManagement>
</p:properties>
</file>

<file path=customXml/itemProps1.xml><?xml version="1.0" encoding="utf-8"?>
<ds:datastoreItem xmlns:ds="http://schemas.openxmlformats.org/officeDocument/2006/customXml" ds:itemID="{F063007F-3192-4575-AF3F-BBF15F5F72A8}">
  <ds:schemaRefs>
    <ds:schemaRef ds:uri="http://schemas.openxmlformats.org/officeDocument/2006/bibliography"/>
  </ds:schemaRefs>
</ds:datastoreItem>
</file>

<file path=customXml/itemProps2.xml><?xml version="1.0" encoding="utf-8"?>
<ds:datastoreItem xmlns:ds="http://schemas.openxmlformats.org/officeDocument/2006/customXml" ds:itemID="{CB217088-DD0F-49A6-BE05-CEFB65034C93}"/>
</file>

<file path=customXml/itemProps3.xml><?xml version="1.0" encoding="utf-8"?>
<ds:datastoreItem xmlns:ds="http://schemas.openxmlformats.org/officeDocument/2006/customXml" ds:itemID="{DE885413-B330-49A4-8CDD-D6605788B3F1}"/>
</file>

<file path=customXml/itemProps4.xml><?xml version="1.0" encoding="utf-8"?>
<ds:datastoreItem xmlns:ds="http://schemas.openxmlformats.org/officeDocument/2006/customXml" ds:itemID="{C53F1C04-A4B8-4550-A21D-D73A2F9517D8}"/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0</TotalTime>
  <Pages>4</Pages>
  <Words>638</Words>
  <Characters>3513</Characters>
  <Application>Microsoft Office Word</Application>
  <DocSecurity>0</DocSecurity>
  <Lines>29</Lines>
  <Paragraphs>8</Paragraphs>
  <ScaleCrop>false</ScaleCrop>
  <HeadingPairs>
    <vt:vector size="2" baseType="variant">
      <vt:variant>
        <vt:lpstr>Titre</vt:lpstr>
      </vt:variant>
      <vt:variant>
        <vt:i4>1</vt:i4>
      </vt:variant>
    </vt:vector>
  </HeadingPairs>
  <TitlesOfParts>
    <vt:vector size="1" baseType="lpstr">
      <vt:lpstr>Descriptif Technique C</vt:lpstr>
    </vt:vector>
  </TitlesOfParts>
  <Manager>Responsable Communication</Manager>
  <Company>Souchier</Company>
  <LinksUpToDate>false</LinksUpToDate>
  <CharactersWithSpaces>4143</CharactersWithSpaces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Certilam F Ouverture Fermeture pneumatique</dc:title>
  <dc:subject>Objet :</dc:subject>
  <dc:creator>Eléonore Thevenet</dc:creator>
  <cp:lastModifiedBy>Julien LACOMBLEZ</cp:lastModifiedBy>
  <cp:revision>82</cp:revision>
  <cp:lastPrinted>2015-07-02T08:16:00Z</cp:lastPrinted>
  <dcterms:created xsi:type="dcterms:W3CDTF">2014-06-25T07:10:00Z</dcterms:created>
  <dcterms:modified xsi:type="dcterms:W3CDTF">2015-08-06T08:41:00Z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0x010100B0D4BBCAC9E6B84BAFB2A1270CDFD1DB</vt:lpwstr>
  </property>
  <property fmtid="{D5CDD505-2E9C-101B-9397-08002B2CF9AE}" pid="3" name="Order">
    <vt:r8>6615000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_SourceUrl">
    <vt:lpwstr/>
  </property>
  <property fmtid="{D5CDD505-2E9C-101B-9397-08002B2CF9AE}" pid="7" name="_SharedFileIndex">
    <vt:lpwstr/>
  </property>
  <property fmtid="{D5CDD505-2E9C-101B-9397-08002B2CF9AE}" pid="8" name="ComplianceAssetId">
    <vt:lpwstr/>
  </property>
  <property fmtid="{D5CDD505-2E9C-101B-9397-08002B2CF9AE}" pid="9" name="TemplateUrl">
    <vt:lpwstr/>
  </property>
  <property fmtid="{D5CDD505-2E9C-101B-9397-08002B2CF9AE}" pid="10" name="_ExtendedDescription">
    <vt:lpwstr/>
  </property>
  <property fmtid="{D5CDD505-2E9C-101B-9397-08002B2CF9AE}" pid="11" name="TriggerFlowInfo">
    <vt:lpwstr/>
  </property>
  <property fmtid="{D5CDD505-2E9C-101B-9397-08002B2CF9AE}" pid="12" name="MediaServiceImageTags">
    <vt:lpwstr/>
  </property>
  <property fmtid="{D5CDD505-2E9C-101B-9397-08002B2CF9AE}" pid="13" name="TypeDocument">
    <vt:lpwstr>1657;#Descriptif produit|44281c6e-e486-49c1-8567-fea34e37bf37</vt:lpwstr>
  </property>
  <property fmtid="{D5CDD505-2E9C-101B-9397-08002B2CF9AE}" pid="14" name="Categorie">
    <vt:lpwstr>1640;#CERTILAM-CERTILUX F|baa8602f-fa77-498f-ade2-c2e9c8137c27</vt:lpwstr>
  </property>
</Properties>
</file>